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slides/slide220.xml" ContentType="application/vnd.openxmlformats-officedocument.presentationml.slide+xml"/>
  <Override PartName="/ppt/slides/slide230.xml" ContentType="application/vnd.openxmlformats-officedocument.presentationml.slide+xml"/>
  <Override PartName="/ppt/slides/slide240.xml" ContentType="application/vnd.openxmlformats-officedocument.presentationml.slide+xml"/>
  <Override PartName="/ppt/slides/slide250.xml" ContentType="application/vnd.openxmlformats-officedocument.presentationml.slide+xml"/>
  <Override PartName="/ppt/slides/slide260.xml" ContentType="application/vnd.openxmlformats-officedocument.presentationml.slide+xml"/>
  <Override PartName="/ppt/slides/slide280.xml" ContentType="application/vnd.openxmlformats-officedocument.presentationml.slide+xml"/>
  <Override PartName="/ppt/slides/slide270.xml" ContentType="application/vnd.openxmlformats-officedocument.presentationml.slide+xml"/>
  <Override PartName="/ppt/slides/slide290.xml" ContentType="application/vnd.openxmlformats-officedocument.presentationml.slide+xml"/>
  <Override PartName="/ppt/slides/slide390.xml" ContentType="application/vnd.openxmlformats-officedocument.presentationml.slide+xml"/>
  <Override PartName="/ppt/slides/slide330.xml" ContentType="application/vnd.openxmlformats-officedocument.presentationml.slide+xml"/>
  <Override PartName="/ppt/slides/slide340.xml" ContentType="application/vnd.openxmlformats-officedocument.presentationml.slide+xml"/>
  <Override PartName="/ppt/slides/slide350.xml" ContentType="application/vnd.openxmlformats-officedocument.presentationml.slide+xml"/>
  <Override PartName="/ppt/slides/slide360.xml" ContentType="application/vnd.openxmlformats-officedocument.presentationml.slide+xml"/>
  <Override PartName="/ppt/slides/slide370.xml" ContentType="application/vnd.openxmlformats-officedocument.presentationml.slide+xml"/>
  <Override PartName="/ppt/slides/slide380.xml" ContentType="application/vnd.openxmlformats-officedocument.presentationml.slide+xml"/>
  <Override PartName="/ppt/slideLayouts/slideLayout70.xml" ContentType="application/vnd.openxmlformats-officedocument.presentationml.slideLayout+xml"/>
  <Override PartName="/ppt/slides/slide40.xml" ContentType="application/vnd.openxmlformats-officedocument.presentationml.slide+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60.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67" r:id="rId3"/>
    <p:sldId id="257" r:id="rId4"/>
    <p:sldId id="263" r:id="rId5"/>
    <p:sldId id="297" r:id="rId6"/>
    <p:sldId id="299" r:id="rId7"/>
    <p:sldId id="258" r:id="rId8"/>
    <p:sldId id="262" r:id="rId9"/>
    <p:sldId id="259" r:id="rId10"/>
    <p:sldId id="266" r:id="rId11"/>
    <p:sldId id="320" r:id="rId12"/>
    <p:sldId id="277" r:id="rId13"/>
    <p:sldId id="278" r:id="rId14"/>
    <p:sldId id="274" r:id="rId15"/>
    <p:sldId id="264" r:id="rId16"/>
    <p:sldId id="289" r:id="rId17"/>
    <p:sldId id="316" r:id="rId18"/>
    <p:sldId id="271" r:id="rId19"/>
    <p:sldId id="318" r:id="rId20"/>
    <p:sldId id="291" r:id="rId21"/>
    <p:sldId id="293" r:id="rId22"/>
    <p:sldId id="294" r:id="rId23"/>
    <p:sldId id="296" r:id="rId24"/>
    <p:sldId id="298" r:id="rId25"/>
    <p:sldId id="321" r:id="rId26"/>
    <p:sldId id="295" r:id="rId27"/>
    <p:sldId id="300" r:id="rId28"/>
    <p:sldId id="301" r:id="rId29"/>
    <p:sldId id="303" r:id="rId30"/>
    <p:sldId id="309" r:id="rId31"/>
    <p:sldId id="314" r:id="rId32"/>
    <p:sldId id="313" r:id="rId33"/>
    <p:sldId id="310" r:id="rId34"/>
    <p:sldId id="311" r:id="rId35"/>
    <p:sldId id="312" r:id="rId36"/>
    <p:sldId id="307" r:id="rId37"/>
    <p:sldId id="306" r:id="rId38"/>
    <p:sldId id="305" r:id="rId39"/>
    <p:sldId id="319" r:id="rId40"/>
  </p:sldIdLst>
  <p:sldSz cx="18288000" cy="10287000"/>
  <p:notesSz cx="6858000" cy="9144000"/>
  <p:embeddedFontLst>
    <p:embeddedFont>
      <p:font typeface="Belleza" panose="020B0604020202020204" charset="0"/>
      <p:regular r:id="rId42"/>
    </p:embeddedFont>
    <p:embeddedFont>
      <p:font typeface="Brittany" panose="020B0604020202020204" charset="0"/>
      <p:regular r:id="rId43"/>
    </p:embeddedFont>
    <p:embeddedFont>
      <p:font typeface="Montserrat" panose="00000500000000000000" pitchFamily="2" charset="0"/>
      <p:regular r:id="rId44"/>
      <p:bold r:id="rId45"/>
      <p:italic r:id="rId46"/>
      <p:boldItalic r:id="rId47"/>
    </p:embeddedFont>
    <p:embeddedFont>
      <p:font typeface="Montserrat Bold" panose="00000800000000000000" pitchFamily="2" charset="0"/>
      <p:regular r:id="rId48"/>
      <p:bold r:id="rId49"/>
    </p:embeddedFont>
    <p:embeddedFont>
      <p:font typeface="Montserrat Medium" panose="00000600000000000000" pitchFamily="2" charset="0"/>
      <p:regular r:id="rId50"/>
      <p:italic r:id="rId51"/>
    </p:embeddedFont>
    <p:embeddedFont>
      <p:font typeface="Montserrat Semi-Bold" panose="020B0604020202020204" charset="0"/>
      <p:regular r:id="rId52"/>
    </p:embeddedFont>
    <p:embeddedFont>
      <p:font typeface="Montserrat Ultra-Bold"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AA7D66"/>
    <a:srgbClr val="F4F1ED"/>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7" d="100"/>
          <a:sy n="67" d="100"/>
        </p:scale>
        <p:origin x="12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bins, Janae" userId="aa36a588-90d8-4028-956c-f30c9cef42cc" providerId="ADAL" clId="{AE9E4D83-32C4-467E-91E8-B70EB1421961}"/>
    <pc:docChg chg="modSld sldOrd modShowInfo">
      <pc:chgData name="Robbins, Janae" userId="aa36a588-90d8-4028-956c-f30c9cef42cc" providerId="ADAL" clId="{AE9E4D83-32C4-467E-91E8-B70EB1421961}" dt="2024-11-07T17:02:43.814" v="14" actId="2744"/>
      <pc:docMkLst>
        <pc:docMk/>
      </pc:docMkLst>
      <pc:sldChg chg="modSp mod">
        <pc:chgData name="Robbins, Janae" userId="aa36a588-90d8-4028-956c-f30c9cef42cc" providerId="ADAL" clId="{AE9E4D83-32C4-467E-91E8-B70EB1421961}" dt="2024-11-07T15:26:56.757" v="4" actId="1582"/>
        <pc:sldMkLst>
          <pc:docMk/>
          <pc:sldMk cId="0" sldId="258"/>
        </pc:sldMkLst>
        <pc:spChg chg="mod">
          <ac:chgData name="Robbins, Janae" userId="aa36a588-90d8-4028-956c-f30c9cef42cc" providerId="ADAL" clId="{AE9E4D83-32C4-467E-91E8-B70EB1421961}" dt="2024-11-07T15:26:35.606" v="2" actId="208"/>
          <ac:spMkLst>
            <pc:docMk/>
            <pc:sldMk cId="0" sldId="258"/>
            <ac:spMk id="62" creationId="{8FD0E441-0A63-6489-C9EC-E268CEF5AE46}"/>
          </ac:spMkLst>
        </pc:spChg>
        <pc:graphicFrameChg chg="modGraphic">
          <ac:chgData name="Robbins, Janae" userId="aa36a588-90d8-4028-956c-f30c9cef42cc" providerId="ADAL" clId="{AE9E4D83-32C4-467E-91E8-B70EB1421961}" dt="2024-11-07T15:26:56.757" v="4" actId="1582"/>
          <ac:graphicFrameMkLst>
            <pc:docMk/>
            <pc:sldMk cId="0" sldId="258"/>
            <ac:graphicFrameMk id="5" creationId="{96E5BF8D-2FBF-8DAE-27DA-810CBFE9CFE6}"/>
          </ac:graphicFrameMkLst>
        </pc:graphicFrameChg>
      </pc:sldChg>
      <pc:sldChg chg="modSp mod">
        <pc:chgData name="Robbins, Janae" userId="aa36a588-90d8-4028-956c-f30c9cef42cc" providerId="ADAL" clId="{AE9E4D83-32C4-467E-91E8-B70EB1421961}" dt="2024-11-07T15:28:43.477" v="6" actId="208"/>
        <pc:sldMkLst>
          <pc:docMk/>
          <pc:sldMk cId="0" sldId="264"/>
        </pc:sldMkLst>
        <pc:picChg chg="mod">
          <ac:chgData name="Robbins, Janae" userId="aa36a588-90d8-4028-956c-f30c9cef42cc" providerId="ADAL" clId="{AE9E4D83-32C4-467E-91E8-B70EB1421961}" dt="2024-11-07T15:28:38.149" v="5" actId="208"/>
          <ac:picMkLst>
            <pc:docMk/>
            <pc:sldMk cId="0" sldId="264"/>
            <ac:picMk id="29" creationId="{2993D1EB-89E9-EBCD-81F5-F2952B8DDED1}"/>
          </ac:picMkLst>
        </pc:picChg>
        <pc:picChg chg="mod">
          <ac:chgData name="Robbins, Janae" userId="aa36a588-90d8-4028-956c-f30c9cef42cc" providerId="ADAL" clId="{AE9E4D83-32C4-467E-91E8-B70EB1421961}" dt="2024-11-07T15:28:43.477" v="6" actId="208"/>
          <ac:picMkLst>
            <pc:docMk/>
            <pc:sldMk cId="0" sldId="264"/>
            <ac:picMk id="33" creationId="{713DDB7C-68EC-586D-4988-B7462CDE510F}"/>
          </ac:picMkLst>
        </pc:picChg>
      </pc:sldChg>
      <pc:sldChg chg="modSp mod">
        <pc:chgData name="Robbins, Janae" userId="aa36a588-90d8-4028-956c-f30c9cef42cc" providerId="ADAL" clId="{AE9E4D83-32C4-467E-91E8-B70EB1421961}" dt="2024-11-07T15:30:07.414" v="13" actId="207"/>
        <pc:sldMkLst>
          <pc:docMk/>
          <pc:sldMk cId="3988541037" sldId="316"/>
        </pc:sldMkLst>
        <pc:spChg chg="mod">
          <ac:chgData name="Robbins, Janae" userId="aa36a588-90d8-4028-956c-f30c9cef42cc" providerId="ADAL" clId="{AE9E4D83-32C4-467E-91E8-B70EB1421961}" dt="2024-11-07T15:29:29.330" v="9" actId="403"/>
          <ac:spMkLst>
            <pc:docMk/>
            <pc:sldMk cId="3988541037" sldId="316"/>
            <ac:spMk id="58" creationId="{5A5BFCBE-22D6-E3AF-7081-798075741F56}"/>
          </ac:spMkLst>
        </pc:spChg>
        <pc:spChg chg="mod">
          <ac:chgData name="Robbins, Janae" userId="aa36a588-90d8-4028-956c-f30c9cef42cc" providerId="ADAL" clId="{AE9E4D83-32C4-467E-91E8-B70EB1421961}" dt="2024-11-07T15:29:45.303" v="12" actId="404"/>
          <ac:spMkLst>
            <pc:docMk/>
            <pc:sldMk cId="3988541037" sldId="316"/>
            <ac:spMk id="64" creationId="{6984991B-5D50-FE37-B43C-DE3D0F08E13F}"/>
          </ac:spMkLst>
        </pc:spChg>
        <pc:spChg chg="mod">
          <ac:chgData name="Robbins, Janae" userId="aa36a588-90d8-4028-956c-f30c9cef42cc" providerId="ADAL" clId="{AE9E4D83-32C4-467E-91E8-B70EB1421961}" dt="2024-11-07T15:30:07.414" v="13" actId="207"/>
          <ac:spMkLst>
            <pc:docMk/>
            <pc:sldMk cId="3988541037" sldId="316"/>
            <ac:spMk id="71" creationId="{B7B9CD67-BE7D-5E0C-F475-1BE61354840F}"/>
          </ac:spMkLst>
        </pc:spChg>
      </pc:sldChg>
      <pc:sldChg chg="ord">
        <pc:chgData name="Robbins, Janae" userId="aa36a588-90d8-4028-956c-f30c9cef42cc" providerId="ADAL" clId="{AE9E4D83-32C4-467E-91E8-B70EB1421961}" dt="2024-11-07T15:25:56.866" v="1"/>
        <pc:sldMkLst>
          <pc:docMk/>
          <pc:sldMk cId="0"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35665-FD93-4790-95F4-E1FB825D0E74}"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8C5CD-4460-43D0-9194-9A85B6CB9501}" type="slidenum">
              <a:rPr lang="en-US" smtClean="0"/>
              <a:t>‹#›</a:t>
            </a:fld>
            <a:endParaRPr lang="en-US"/>
          </a:p>
        </p:txBody>
      </p:sp>
    </p:spTree>
    <p:extLst>
      <p:ext uri="{BB962C8B-B14F-4D97-AF65-F5344CB8AC3E}">
        <p14:creationId xmlns:p14="http://schemas.microsoft.com/office/powerpoint/2010/main" val="35117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8C5CD-4460-43D0-9194-9A85B6CB9501}" type="slidenum">
              <a:rPr lang="en-US" smtClean="0"/>
              <a:t>15</a:t>
            </a:fld>
            <a:endParaRPr lang="en-US"/>
          </a:p>
        </p:txBody>
      </p:sp>
    </p:spTree>
    <p:extLst>
      <p:ext uri="{BB962C8B-B14F-4D97-AF65-F5344CB8AC3E}">
        <p14:creationId xmlns:p14="http://schemas.microsoft.com/office/powerpoint/2010/main" val="90131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2.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WyCo%20Res%20Comp%20w%20MRA_WgtEst.pdf"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image" Target="../media/image33.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 Target="slide40.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9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 Target="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20.xml"/><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230.xml"/><Relationship Id="rId5" Type="http://schemas.openxmlformats.org/officeDocument/2006/relationships/image" Target="../media/image5.png"/><Relationship Id="rId10" Type="http://schemas.openxmlformats.org/officeDocument/2006/relationships/image" Target="../media/image69.png"/><Relationship Id="rId4" Type="http://schemas.openxmlformats.org/officeDocument/2006/relationships/image" Target="../media/image43.png"/><Relationship Id="rId9" Type="http://schemas.openxmlformats.org/officeDocument/2006/relationships/slide" Target="slide240.xml"/></Relationships>
</file>

<file path=ppt/slides/_rels/slide4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 Target="slide220.xml"/><Relationship Id="rId7" Type="http://schemas.openxmlformats.org/officeDocument/2006/relationships/image" Target="../media/image54.png"/><Relationship Id="rId2" Type="http://schemas.openxmlformats.org/officeDocument/2006/relationships/image" Target="../media/image43.png"/><Relationship Id="rId1" Type="http://schemas.openxmlformats.org/officeDocument/2006/relationships/slideLayout" Target="../slideLayouts/slideLayout70.xml"/><Relationship Id="rId6" Type="http://schemas.openxmlformats.org/officeDocument/2006/relationships/slide" Target="slide230.xml"/><Relationship Id="rId5" Type="http://schemas.openxmlformats.org/officeDocument/2006/relationships/image" Target="../media/image54.png"/><Relationship Id="rId10" Type="http://schemas.openxmlformats.org/officeDocument/2006/relationships/image" Target="../media/image69.png"/><Relationship Id="rId4" Type="http://schemas.openxmlformats.org/officeDocument/2006/relationships/image" Target="../media/image43.png"/><Relationship Id="rId9" Type="http://schemas.openxmlformats.org/officeDocument/2006/relationships/slide" Target="slide240.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250.xml"/><Relationship Id="rId10" Type="http://schemas.openxmlformats.org/officeDocument/2006/relationships/image" Target="../media/image81.png"/><Relationship Id="rId9" Type="http://schemas.openxmlformats.org/officeDocument/2006/relationships/slide" Target="slide260.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280.xml"/><Relationship Id="rId7"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270.xml"/><Relationship Id="rId5" Type="http://schemas.openxmlformats.org/officeDocument/2006/relationships/image" Target="../media/image10.png"/><Relationship Id="rId10" Type="http://schemas.openxmlformats.org/officeDocument/2006/relationships/image" Target="../media/image110.png"/><Relationship Id="rId4" Type="http://schemas.openxmlformats.org/officeDocument/2006/relationships/image" Target="../media/image80.png"/><Relationship Id="rId9" Type="http://schemas.openxmlformats.org/officeDocument/2006/relationships/slide" Target="slide290.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29.xml"/><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3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3" Type="http://schemas.openxmlformats.org/officeDocument/2006/relationships/image" Target="../media/image190.png"/><Relationship Id="rId18" Type="http://schemas.openxmlformats.org/officeDocument/2006/relationships/slide" Target="slide360.xml"/><Relationship Id="rId26" Type="http://schemas.openxmlformats.org/officeDocument/2006/relationships/image" Target="../media/image24.png"/><Relationship Id="rId3" Type="http://schemas.openxmlformats.org/officeDocument/2006/relationships/slide" Target="slide390.xml"/><Relationship Id="rId21" Type="http://schemas.openxmlformats.org/officeDocument/2006/relationships/slide" Target="slide370.xml"/><Relationship Id="rId12" Type="http://schemas.openxmlformats.org/officeDocument/2006/relationships/slide" Target="slide340.xml"/><Relationship Id="rId17" Type="http://schemas.openxmlformats.org/officeDocument/2006/relationships/image" Target="../media/image21.png"/><Relationship Id="rId25" Type="http://schemas.openxmlformats.org/officeDocument/2006/relationships/image" Target="../media/image230.png"/><Relationship Id="rId2" Type="http://schemas.openxmlformats.org/officeDocument/2006/relationships/image" Target="../media/image17.png"/><Relationship Id="rId16" Type="http://schemas.openxmlformats.org/officeDocument/2006/relationships/image" Target="../media/image200.png"/><Relationship Id="rId20"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19.png"/><Relationship Id="rId24" Type="http://schemas.openxmlformats.org/officeDocument/2006/relationships/slide" Target="slide380.xml"/><Relationship Id="rId5" Type="http://schemas.openxmlformats.org/officeDocument/2006/relationships/image" Target="../media/image18.png"/><Relationship Id="rId15" Type="http://schemas.openxmlformats.org/officeDocument/2006/relationships/slide" Target="slide350.xml"/><Relationship Id="rId23" Type="http://schemas.openxmlformats.org/officeDocument/2006/relationships/image" Target="../media/image23.png"/><Relationship Id="rId10" Type="http://schemas.openxmlformats.org/officeDocument/2006/relationships/image" Target="../media/image180.png"/><Relationship Id="rId19" Type="http://schemas.openxmlformats.org/officeDocument/2006/relationships/image" Target="../media/image210.png"/><Relationship Id="rId4" Type="http://schemas.openxmlformats.org/officeDocument/2006/relationships/image" Target="../media/image170.png"/><Relationship Id="rId9" Type="http://schemas.openxmlformats.org/officeDocument/2006/relationships/slide" Target="slide330.xml"/><Relationship Id="rId14" Type="http://schemas.openxmlformats.org/officeDocument/2006/relationships/image" Target="../media/image20.png"/><Relationship Id="rId22" Type="http://schemas.openxmlformats.org/officeDocument/2006/relationships/image" Target="../media/image220.png"/><Relationship Id="rId27" Type="http://schemas.openxmlformats.org/officeDocument/2006/relationships/image" Target="../media/image24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A7D66"/>
        </a:solidFill>
        <a:effectLst/>
      </p:bgPr>
    </p:bg>
    <p:spTree>
      <p:nvGrpSpPr>
        <p:cNvPr id="1" name=""/>
        <p:cNvGrpSpPr/>
        <p:nvPr/>
      </p:nvGrpSpPr>
      <p:grpSpPr>
        <a:xfrm>
          <a:off x="0" y="0"/>
          <a:ext cx="0" cy="0"/>
          <a:chOff x="0" y="0"/>
          <a:chExt cx="0" cy="0"/>
        </a:xfrm>
      </p:grpSpPr>
      <p:grpSp>
        <p:nvGrpSpPr>
          <p:cNvPr id="2" name="Group 2"/>
          <p:cNvGrpSpPr/>
          <p:nvPr/>
        </p:nvGrpSpPr>
        <p:grpSpPr>
          <a:xfrm>
            <a:off x="-3658875" y="-1693070"/>
            <a:ext cx="9375150" cy="11127223"/>
            <a:chOff x="0" y="0"/>
            <a:chExt cx="3143689" cy="3731197"/>
          </a:xfrm>
        </p:grpSpPr>
        <p:sp>
          <p:nvSpPr>
            <p:cNvPr id="3" name="Freeform 3"/>
            <p:cNvSpPr/>
            <p:nvPr/>
          </p:nvSpPr>
          <p:spPr>
            <a:xfrm>
              <a:off x="0" y="0"/>
              <a:ext cx="3143689" cy="3731197"/>
            </a:xfrm>
            <a:custGeom>
              <a:avLst/>
              <a:gdLst/>
              <a:ahLst/>
              <a:cxnLst/>
              <a:rect l="l" t="t" r="r" b="b"/>
              <a:pathLst>
                <a:path w="3143689" h="3731197">
                  <a:moveTo>
                    <a:pt x="0" y="0"/>
                  </a:moveTo>
                  <a:lnTo>
                    <a:pt x="3143689" y="0"/>
                  </a:lnTo>
                  <a:lnTo>
                    <a:pt x="3143689" y="3731197"/>
                  </a:lnTo>
                  <a:lnTo>
                    <a:pt x="0" y="3731197"/>
                  </a:lnTo>
                  <a:close/>
                </a:path>
              </a:pathLst>
            </a:custGeom>
            <a:solidFill>
              <a:srgbClr val="E8E3DA"/>
            </a:solidFill>
          </p:spPr>
          <p:txBody>
            <a:bodyPr/>
            <a:lstStyle/>
            <a:p>
              <a:endParaRPr lang="en-US"/>
            </a:p>
          </p:txBody>
        </p:sp>
      </p:grpSp>
      <p:grpSp>
        <p:nvGrpSpPr>
          <p:cNvPr id="4" name="Group 4"/>
          <p:cNvGrpSpPr/>
          <p:nvPr/>
        </p:nvGrpSpPr>
        <p:grpSpPr>
          <a:xfrm>
            <a:off x="-552450" y="-295420"/>
            <a:ext cx="5935756" cy="9430982"/>
            <a:chOff x="0" y="0"/>
            <a:chExt cx="7914341" cy="12574642"/>
          </a:xfrm>
        </p:grpSpPr>
        <p:pic>
          <p:nvPicPr>
            <p:cNvPr id="5" name="Picture 5"/>
            <p:cNvPicPr>
              <a:picLocks noChangeAspect="1"/>
            </p:cNvPicPr>
            <p:nvPr/>
          </p:nvPicPr>
          <p:blipFill>
            <a:blip r:embed="rId2"/>
            <a:srcRect l="34357" r="34357"/>
            <a:stretch>
              <a:fillRect/>
            </a:stretch>
          </p:blipFill>
          <p:spPr>
            <a:xfrm>
              <a:off x="0" y="0"/>
              <a:ext cx="7914341" cy="12574642"/>
            </a:xfrm>
            <a:prstGeom prst="rect">
              <a:avLst/>
            </a:prstGeom>
          </p:spPr>
        </p:pic>
      </p:grpSp>
      <p:grpSp>
        <p:nvGrpSpPr>
          <p:cNvPr id="6" name="Group 6"/>
          <p:cNvGrpSpPr/>
          <p:nvPr/>
        </p:nvGrpSpPr>
        <p:grpSpPr>
          <a:xfrm>
            <a:off x="6520727" y="8390081"/>
            <a:ext cx="12814273" cy="265142"/>
            <a:chOff x="0" y="0"/>
            <a:chExt cx="27620526" cy="571500"/>
          </a:xfrm>
        </p:grpSpPr>
        <p:sp>
          <p:nvSpPr>
            <p:cNvPr id="7" name="Freeform 7"/>
            <p:cNvSpPr/>
            <p:nvPr/>
          </p:nvSpPr>
          <p:spPr>
            <a:xfrm>
              <a:off x="0" y="255270"/>
              <a:ext cx="27620525" cy="69850"/>
            </a:xfrm>
            <a:custGeom>
              <a:avLst/>
              <a:gdLst/>
              <a:ahLst/>
              <a:cxnLst/>
              <a:rect l="l" t="t" r="r" b="b"/>
              <a:pathLst>
                <a:path w="27620525" h="69850">
                  <a:moveTo>
                    <a:pt x="27329696" y="0"/>
                  </a:moveTo>
                  <a:lnTo>
                    <a:pt x="0" y="0"/>
                  </a:lnTo>
                  <a:lnTo>
                    <a:pt x="0" y="69850"/>
                  </a:lnTo>
                  <a:lnTo>
                    <a:pt x="27620525" y="69850"/>
                  </a:lnTo>
                  <a:lnTo>
                    <a:pt x="27620525" y="0"/>
                  </a:lnTo>
                  <a:close/>
                </a:path>
              </a:pathLst>
            </a:custGeom>
            <a:solidFill>
              <a:srgbClr val="E9E8E9"/>
            </a:solidFill>
          </p:spPr>
          <p:txBody>
            <a:bodyPr/>
            <a:lstStyle/>
            <a:p>
              <a:endParaRPr lang="en-US"/>
            </a:p>
          </p:txBody>
        </p:sp>
      </p:grpSp>
      <p:sp>
        <p:nvSpPr>
          <p:cNvPr id="8" name="TextBox 8"/>
          <p:cNvSpPr txBox="1"/>
          <p:nvPr/>
        </p:nvSpPr>
        <p:spPr>
          <a:xfrm>
            <a:off x="6681856" y="3305617"/>
            <a:ext cx="8032195" cy="1479550"/>
          </a:xfrm>
          <a:prstGeom prst="rect">
            <a:avLst/>
          </a:prstGeom>
        </p:spPr>
        <p:txBody>
          <a:bodyPr lIns="0" tIns="0" rIns="0" bIns="0" rtlCol="0" anchor="t">
            <a:spAutoFit/>
          </a:bodyPr>
          <a:lstStyle/>
          <a:p>
            <a:pPr algn="l">
              <a:lnSpc>
                <a:spcPts val="10400"/>
              </a:lnSpc>
            </a:pPr>
            <a:r>
              <a:rPr lang="en-US" sz="13000" dirty="0">
                <a:solidFill>
                  <a:srgbClr val="E8E3DA"/>
                </a:solidFill>
                <a:latin typeface="Brittany"/>
                <a:ea typeface="Brittany"/>
                <a:cs typeface="Brittany"/>
                <a:sym typeface="Brittany"/>
              </a:rPr>
              <a:t>Orion</a:t>
            </a:r>
          </a:p>
        </p:txBody>
      </p:sp>
      <p:sp>
        <p:nvSpPr>
          <p:cNvPr id="9" name="TextBox 9"/>
          <p:cNvSpPr txBox="1"/>
          <p:nvPr/>
        </p:nvSpPr>
        <p:spPr>
          <a:xfrm>
            <a:off x="6695175" y="4290146"/>
            <a:ext cx="10882809" cy="4116512"/>
          </a:xfrm>
          <a:prstGeom prst="rect">
            <a:avLst/>
          </a:prstGeom>
        </p:spPr>
        <p:txBody>
          <a:bodyPr lIns="0" tIns="0" rIns="0" bIns="0" rtlCol="0" anchor="t">
            <a:spAutoFit/>
          </a:bodyPr>
          <a:lstStyle/>
          <a:p>
            <a:pPr algn="l">
              <a:lnSpc>
                <a:spcPts val="10699"/>
              </a:lnSpc>
            </a:pPr>
            <a:r>
              <a:rPr lang="en-US" sz="9999" b="1" dirty="0">
                <a:solidFill>
                  <a:srgbClr val="FFFFFF"/>
                </a:solidFill>
                <a:latin typeface="Montserrat Semi-Bold"/>
                <a:ea typeface="Montserrat Semi-Bold"/>
                <a:cs typeface="Montserrat Semi-Bold"/>
                <a:sym typeface="Montserrat Semi-Bold"/>
              </a:rPr>
              <a:t>Comparable Sales Report &amp; Named Tables</a:t>
            </a:r>
          </a:p>
        </p:txBody>
      </p:sp>
      <p:sp>
        <p:nvSpPr>
          <p:cNvPr id="10" name="TextBox 10"/>
          <p:cNvSpPr txBox="1"/>
          <p:nvPr/>
        </p:nvSpPr>
        <p:spPr>
          <a:xfrm>
            <a:off x="6520727" y="8712369"/>
            <a:ext cx="9168682" cy="423193"/>
          </a:xfrm>
          <a:prstGeom prst="rect">
            <a:avLst/>
          </a:prstGeom>
        </p:spPr>
        <p:txBody>
          <a:bodyPr lIns="0" tIns="0" rIns="0" bIns="0" rtlCol="0" anchor="t">
            <a:spAutoFit/>
          </a:bodyPr>
          <a:lstStyle/>
          <a:p>
            <a:pPr algn="l">
              <a:lnSpc>
                <a:spcPts val="3329"/>
              </a:lnSpc>
            </a:pPr>
            <a:r>
              <a:rPr lang="en-US" sz="3026" spc="605" dirty="0">
                <a:solidFill>
                  <a:schemeClr val="bg2">
                    <a:lumMod val="90000"/>
                  </a:schemeClr>
                </a:solidFill>
                <a:latin typeface="Belleza"/>
                <a:ea typeface="Belleza"/>
                <a:cs typeface="Belleza"/>
                <a:sym typeface="Belleza"/>
              </a:rPr>
              <a:t>2024 ORION USERS CONFERENCE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25399" y="1"/>
            <a:ext cx="7762601" cy="10287000"/>
            <a:chOff x="0" y="0"/>
            <a:chExt cx="2579345" cy="3479800"/>
          </a:xfrm>
        </p:grpSpPr>
        <p:sp>
          <p:nvSpPr>
            <p:cNvPr id="3" name="Freeform 3"/>
            <p:cNvSpPr/>
            <p:nvPr/>
          </p:nvSpPr>
          <p:spPr>
            <a:xfrm>
              <a:off x="0" y="0"/>
              <a:ext cx="2579344" cy="3479800"/>
            </a:xfrm>
            <a:custGeom>
              <a:avLst/>
              <a:gdLst/>
              <a:ahLst/>
              <a:cxnLst/>
              <a:rect l="l" t="t" r="r" b="b"/>
              <a:pathLst>
                <a:path w="2579344" h="3479800">
                  <a:moveTo>
                    <a:pt x="0" y="0"/>
                  </a:moveTo>
                  <a:lnTo>
                    <a:pt x="2579344" y="0"/>
                  </a:lnTo>
                  <a:lnTo>
                    <a:pt x="2579344" y="3479800"/>
                  </a:lnTo>
                  <a:lnTo>
                    <a:pt x="0" y="3479800"/>
                  </a:lnTo>
                  <a:close/>
                </a:path>
              </a:pathLst>
            </a:custGeom>
            <a:solidFill>
              <a:srgbClr val="AA7D66"/>
            </a:solidFill>
          </p:spPr>
          <p:txBody>
            <a:bodyPr/>
            <a:lstStyle/>
            <a:p>
              <a:endParaRPr lang="en-US"/>
            </a:p>
          </p:txBody>
        </p:sp>
      </p:grpSp>
      <p:grpSp>
        <p:nvGrpSpPr>
          <p:cNvPr id="6" name="Group 6"/>
          <p:cNvGrpSpPr/>
          <p:nvPr/>
        </p:nvGrpSpPr>
        <p:grpSpPr>
          <a:xfrm rot="5400000">
            <a:off x="-1176937" y="1624847"/>
            <a:ext cx="4552006" cy="267570"/>
            <a:chOff x="0" y="0"/>
            <a:chExt cx="9722580" cy="571500"/>
          </a:xfrm>
        </p:grpSpPr>
        <p:sp>
          <p:nvSpPr>
            <p:cNvPr id="7" name="Freeform 7"/>
            <p:cNvSpPr/>
            <p:nvPr/>
          </p:nvSpPr>
          <p:spPr>
            <a:xfrm>
              <a:off x="0" y="255270"/>
              <a:ext cx="9722580" cy="69850"/>
            </a:xfrm>
            <a:custGeom>
              <a:avLst/>
              <a:gdLst/>
              <a:ahLst/>
              <a:cxnLst/>
              <a:rect l="l" t="t" r="r" b="b"/>
              <a:pathLst>
                <a:path w="9722580" h="69850">
                  <a:moveTo>
                    <a:pt x="9431750" y="0"/>
                  </a:moveTo>
                  <a:lnTo>
                    <a:pt x="0" y="0"/>
                  </a:lnTo>
                  <a:lnTo>
                    <a:pt x="0" y="69850"/>
                  </a:lnTo>
                  <a:lnTo>
                    <a:pt x="9722580" y="69850"/>
                  </a:lnTo>
                  <a:lnTo>
                    <a:pt x="9722580" y="0"/>
                  </a:lnTo>
                  <a:close/>
                </a:path>
              </a:pathLst>
            </a:custGeom>
            <a:solidFill>
              <a:srgbClr val="AA7D66"/>
            </a:solidFill>
          </p:spPr>
          <p:txBody>
            <a:bodyPr/>
            <a:lstStyle/>
            <a:p>
              <a:endParaRPr lang="en-US"/>
            </a:p>
          </p:txBody>
        </p:sp>
      </p:grpSp>
      <p:sp>
        <p:nvSpPr>
          <p:cNvPr id="8" name="TextBox 8"/>
          <p:cNvSpPr txBox="1"/>
          <p:nvPr/>
        </p:nvSpPr>
        <p:spPr>
          <a:xfrm>
            <a:off x="1399768" y="1562100"/>
            <a:ext cx="8839200" cy="1379480"/>
          </a:xfrm>
          <a:prstGeom prst="rect">
            <a:avLst/>
          </a:prstGeom>
        </p:spPr>
        <p:txBody>
          <a:bodyPr wrap="square" lIns="0" tIns="0" rIns="0" bIns="0" rtlCol="0" anchor="t">
            <a:spAutoFit/>
          </a:bodyPr>
          <a:lstStyle/>
          <a:p>
            <a:pPr algn="l">
              <a:lnSpc>
                <a:spcPts val="5497"/>
              </a:lnSpc>
            </a:pPr>
            <a:r>
              <a:rPr lang="en-US" sz="4581" b="1" dirty="0">
                <a:solidFill>
                  <a:srgbClr val="4B4B3D"/>
                </a:solidFill>
                <a:latin typeface="Montserrat Semi-Bold"/>
                <a:ea typeface="Montserrat Semi-Bold"/>
                <a:cs typeface="Montserrat Semi-Bold"/>
                <a:sym typeface="Montserrat Semi-Bold"/>
              </a:rPr>
              <a:t>Adding the MRA and Weighted Estimate Reports</a:t>
            </a:r>
          </a:p>
        </p:txBody>
      </p:sp>
      <p:sp>
        <p:nvSpPr>
          <p:cNvPr id="9" name="TextBox 9"/>
          <p:cNvSpPr txBox="1"/>
          <p:nvPr/>
        </p:nvSpPr>
        <p:spPr>
          <a:xfrm>
            <a:off x="1826525" y="4019282"/>
            <a:ext cx="6577583" cy="5744137"/>
          </a:xfrm>
          <a:prstGeom prst="rect">
            <a:avLst/>
          </a:prstGeom>
        </p:spPr>
        <p:txBody>
          <a:bodyPr lIns="0" tIns="0" rIns="0" bIns="0" rtlCol="0" anchor="t">
            <a:spAutoFit/>
          </a:bodyPr>
          <a:lstStyle/>
          <a:p>
            <a:pPr algn="l">
              <a:lnSpc>
                <a:spcPct val="150000"/>
              </a:lnSpc>
            </a:pPr>
            <a:r>
              <a:rPr lang="en-US" sz="2800" dirty="0">
                <a:solidFill>
                  <a:srgbClr val="777775"/>
                </a:solidFill>
                <a:latin typeface="Montserrat"/>
                <a:ea typeface="Montserrat"/>
                <a:cs typeface="Montserrat"/>
                <a:sym typeface="Montserrat"/>
              </a:rPr>
              <a:t>To view the current </a:t>
            </a:r>
            <a:r>
              <a:rPr lang="en-US" sz="2800" b="1" dirty="0">
                <a:solidFill>
                  <a:srgbClr val="AA7D66"/>
                </a:solidFill>
                <a:latin typeface="Montserrat"/>
                <a:ea typeface="Montserrat"/>
                <a:cs typeface="Montserrat"/>
                <a:sym typeface="Montserrat"/>
              </a:rPr>
              <a:t>MRA</a:t>
            </a:r>
            <a:r>
              <a:rPr lang="en-US" sz="2800" dirty="0">
                <a:solidFill>
                  <a:srgbClr val="777775"/>
                </a:solidFill>
                <a:latin typeface="Montserrat"/>
                <a:ea typeface="Montserrat"/>
                <a:cs typeface="Montserrat"/>
                <a:sym typeface="Montserrat"/>
              </a:rPr>
              <a:t> and or </a:t>
            </a:r>
            <a:r>
              <a:rPr lang="en-US" sz="2800" b="1" dirty="0">
                <a:solidFill>
                  <a:srgbClr val="AA7D66"/>
                </a:solidFill>
                <a:latin typeface="Montserrat"/>
                <a:ea typeface="Montserrat"/>
                <a:cs typeface="Montserrat"/>
                <a:sym typeface="Montserrat"/>
              </a:rPr>
              <a:t>Weighted Estimate </a:t>
            </a:r>
            <a:r>
              <a:rPr lang="en-US" sz="2800" dirty="0">
                <a:solidFill>
                  <a:srgbClr val="777775"/>
                </a:solidFill>
                <a:latin typeface="Montserrat"/>
                <a:ea typeface="Montserrat"/>
                <a:cs typeface="Montserrat"/>
                <a:sym typeface="Montserrat"/>
              </a:rPr>
              <a:t>on your comp report which was included in the last patch you will need to go into Maintain Comparable Sales Report Layouts and select a report (or create a new one), then select the option to include MRA Detail and Weighted Estimate. </a:t>
            </a:r>
          </a:p>
        </p:txBody>
      </p:sp>
      <p:pic>
        <p:nvPicPr>
          <p:cNvPr id="12" name="Picture 11">
            <a:extLst>
              <a:ext uri="{FF2B5EF4-FFF2-40B4-BE49-F238E27FC236}">
                <a16:creationId xmlns:a16="http://schemas.microsoft.com/office/drawing/2014/main" id="{FD30D175-A5A7-1705-CADA-017F86B94BEA}"/>
              </a:ext>
            </a:extLst>
          </p:cNvPr>
          <p:cNvPicPr>
            <a:picLocks noChangeAspect="1"/>
          </p:cNvPicPr>
          <p:nvPr/>
        </p:nvPicPr>
        <p:blipFill>
          <a:blip r:embed="rId2"/>
          <a:srcRect r="35873"/>
          <a:stretch/>
        </p:blipFill>
        <p:spPr>
          <a:xfrm>
            <a:off x="10998883" y="616551"/>
            <a:ext cx="7289117" cy="9053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D908F-1683-3BD5-C6AB-219CC013E6B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6701A53-54ED-3B25-7E1B-191829758883}"/>
              </a:ext>
            </a:extLst>
          </p:cNvPr>
          <p:cNvGrpSpPr/>
          <p:nvPr/>
        </p:nvGrpSpPr>
        <p:grpSpPr>
          <a:xfrm>
            <a:off x="0" y="6673652"/>
            <a:ext cx="18287999" cy="3613348"/>
            <a:chOff x="0" y="0"/>
            <a:chExt cx="2579345" cy="3479800"/>
          </a:xfrm>
        </p:grpSpPr>
        <p:sp>
          <p:nvSpPr>
            <p:cNvPr id="3" name="Freeform 3">
              <a:extLst>
                <a:ext uri="{FF2B5EF4-FFF2-40B4-BE49-F238E27FC236}">
                  <a16:creationId xmlns:a16="http://schemas.microsoft.com/office/drawing/2014/main" id="{F1A138DB-A710-4594-92C2-90ED9888AE43}"/>
                </a:ext>
              </a:extLst>
            </p:cNvPr>
            <p:cNvSpPr/>
            <p:nvPr/>
          </p:nvSpPr>
          <p:spPr>
            <a:xfrm>
              <a:off x="0" y="0"/>
              <a:ext cx="2579344" cy="3479800"/>
            </a:xfrm>
            <a:custGeom>
              <a:avLst/>
              <a:gdLst/>
              <a:ahLst/>
              <a:cxnLst/>
              <a:rect l="l" t="t" r="r" b="b"/>
              <a:pathLst>
                <a:path w="2579344" h="3479800">
                  <a:moveTo>
                    <a:pt x="0" y="0"/>
                  </a:moveTo>
                  <a:lnTo>
                    <a:pt x="2579344" y="0"/>
                  </a:lnTo>
                  <a:lnTo>
                    <a:pt x="2579344" y="3479800"/>
                  </a:lnTo>
                  <a:lnTo>
                    <a:pt x="0" y="3479800"/>
                  </a:lnTo>
                  <a:close/>
                </a:path>
              </a:pathLst>
            </a:custGeom>
            <a:solidFill>
              <a:srgbClr val="AA7D66"/>
            </a:solidFill>
          </p:spPr>
          <p:txBody>
            <a:bodyPr/>
            <a:lstStyle/>
            <a:p>
              <a:endParaRPr lang="en-US"/>
            </a:p>
          </p:txBody>
        </p:sp>
      </p:grpSp>
      <p:sp>
        <p:nvSpPr>
          <p:cNvPr id="8" name="TextBox 8">
            <a:extLst>
              <a:ext uri="{FF2B5EF4-FFF2-40B4-BE49-F238E27FC236}">
                <a16:creationId xmlns:a16="http://schemas.microsoft.com/office/drawing/2014/main" id="{4E92C0FA-323C-5F3E-5EC1-08306FE29755}"/>
              </a:ext>
            </a:extLst>
          </p:cNvPr>
          <p:cNvSpPr txBox="1"/>
          <p:nvPr/>
        </p:nvSpPr>
        <p:spPr>
          <a:xfrm>
            <a:off x="6846878" y="818786"/>
            <a:ext cx="10069522" cy="674159"/>
          </a:xfrm>
          <a:prstGeom prst="rect">
            <a:avLst/>
          </a:prstGeom>
        </p:spPr>
        <p:txBody>
          <a:bodyPr wrap="square" lIns="0" tIns="0" rIns="0" bIns="0" rtlCol="0" anchor="t">
            <a:spAutoFit/>
          </a:bodyPr>
          <a:lstStyle/>
          <a:p>
            <a:pPr algn="l">
              <a:lnSpc>
                <a:spcPts val="5497"/>
              </a:lnSpc>
            </a:pPr>
            <a:r>
              <a:rPr lang="en-US" sz="4581" b="1" dirty="0">
                <a:solidFill>
                  <a:srgbClr val="4B4B3D"/>
                </a:solidFill>
                <a:latin typeface="Montserrat Semi-Bold"/>
                <a:ea typeface="Montserrat Semi-Bold"/>
                <a:cs typeface="Montserrat Semi-Bold"/>
                <a:sym typeface="Montserrat Semi-Bold"/>
              </a:rPr>
              <a:t>Variable Formulas (Comments)</a:t>
            </a:r>
          </a:p>
        </p:txBody>
      </p:sp>
      <p:sp>
        <p:nvSpPr>
          <p:cNvPr id="9" name="TextBox 9">
            <a:extLst>
              <a:ext uri="{FF2B5EF4-FFF2-40B4-BE49-F238E27FC236}">
                <a16:creationId xmlns:a16="http://schemas.microsoft.com/office/drawing/2014/main" id="{37AB55CA-E6B5-6B52-E759-1E947E94524A}"/>
              </a:ext>
            </a:extLst>
          </p:cNvPr>
          <p:cNvSpPr txBox="1"/>
          <p:nvPr/>
        </p:nvSpPr>
        <p:spPr>
          <a:xfrm>
            <a:off x="6846878" y="2063915"/>
            <a:ext cx="9831120" cy="4062651"/>
          </a:xfrm>
          <a:prstGeom prst="rect">
            <a:avLst/>
          </a:prstGeom>
        </p:spPr>
        <p:txBody>
          <a:bodyPr wrap="square" lIns="0" tIns="0" rIns="0" bIns="0" rtlCol="0" anchor="t">
            <a:spAutoFit/>
          </a:bodyPr>
          <a:lstStyle/>
          <a:p>
            <a:pPr algn="l"/>
            <a:r>
              <a:rPr lang="en-US" sz="2400" dirty="0">
                <a:solidFill>
                  <a:srgbClr val="777775"/>
                </a:solidFill>
                <a:latin typeface="Montserrat"/>
                <a:ea typeface="Montserrat"/>
                <a:cs typeface="Montserrat"/>
                <a:sym typeface="Montserrat"/>
              </a:rPr>
              <a:t>The MRA report allows for the formula to be added onto the report.</a:t>
            </a:r>
          </a:p>
          <a:p>
            <a:pPr algn="l"/>
            <a:endParaRPr lang="en-US" sz="2400" dirty="0">
              <a:solidFill>
                <a:srgbClr val="777775"/>
              </a:solidFill>
              <a:latin typeface="Montserrat"/>
              <a:ea typeface="Montserrat"/>
              <a:cs typeface="Montserrat"/>
              <a:sym typeface="Montserrat"/>
            </a:endParaRPr>
          </a:p>
          <a:p>
            <a:pPr algn="l"/>
            <a:r>
              <a:rPr lang="en-US" sz="2400" dirty="0">
                <a:solidFill>
                  <a:srgbClr val="777775"/>
                </a:solidFill>
                <a:latin typeface="Montserrat"/>
                <a:ea typeface="Montserrat"/>
                <a:cs typeface="Montserrat"/>
                <a:sym typeface="Montserrat"/>
              </a:rPr>
              <a:t>Update the Comment field of the variable in</a:t>
            </a:r>
          </a:p>
          <a:p>
            <a:pPr algn="l"/>
            <a:r>
              <a:rPr lang="en-US" sz="2400" dirty="0">
                <a:solidFill>
                  <a:srgbClr val="777775"/>
                </a:solidFill>
                <a:latin typeface="Montserrat"/>
                <a:ea typeface="Montserrat"/>
                <a:cs typeface="Montserrat"/>
                <a:sym typeface="Montserrat"/>
              </a:rPr>
              <a:t>Market Setup – Calculation Setup – Calculation Definition Groups</a:t>
            </a:r>
          </a:p>
          <a:p>
            <a:pPr algn="l"/>
            <a:endParaRPr lang="en-US" sz="2400" dirty="0">
              <a:solidFill>
                <a:srgbClr val="777775"/>
              </a:solidFill>
              <a:latin typeface="Montserrat"/>
              <a:ea typeface="Montserrat"/>
              <a:cs typeface="Montserrat"/>
              <a:sym typeface="Montserrat"/>
            </a:endParaRPr>
          </a:p>
          <a:p>
            <a:pPr algn="l"/>
            <a:r>
              <a:rPr lang="en-US" sz="2400" dirty="0">
                <a:solidFill>
                  <a:srgbClr val="777775"/>
                </a:solidFill>
                <a:latin typeface="Montserrat"/>
                <a:ea typeface="Montserrat"/>
                <a:cs typeface="Montserrat"/>
                <a:sym typeface="Montserrat"/>
              </a:rPr>
              <a:t>Open the variable needing the formula populated</a:t>
            </a:r>
          </a:p>
          <a:p>
            <a:pPr algn="l"/>
            <a:endParaRPr lang="en-US" sz="2400" dirty="0">
              <a:solidFill>
                <a:srgbClr val="777775"/>
              </a:solidFill>
              <a:latin typeface="Montserrat"/>
              <a:ea typeface="Montserrat"/>
              <a:cs typeface="Montserrat"/>
              <a:sym typeface="Montserrat"/>
            </a:endParaRPr>
          </a:p>
          <a:p>
            <a:pPr algn="l"/>
            <a:r>
              <a:rPr lang="en-US" sz="2400" dirty="0">
                <a:solidFill>
                  <a:srgbClr val="777775"/>
                </a:solidFill>
                <a:latin typeface="Montserrat"/>
                <a:ea typeface="Montserrat"/>
                <a:cs typeface="Montserrat"/>
                <a:sym typeface="Montserrat"/>
              </a:rPr>
              <a:t>Enter the formula into the Comment field</a:t>
            </a:r>
          </a:p>
          <a:p>
            <a:pPr algn="l"/>
            <a:endParaRPr lang="en-US" sz="2400" dirty="0">
              <a:solidFill>
                <a:srgbClr val="777775"/>
              </a:solidFill>
              <a:latin typeface="Montserrat"/>
              <a:ea typeface="Montserrat"/>
              <a:cs typeface="Montserrat"/>
              <a:sym typeface="Montserrat"/>
            </a:endParaRPr>
          </a:p>
        </p:txBody>
      </p:sp>
      <p:grpSp>
        <p:nvGrpSpPr>
          <p:cNvPr id="5" name="Group 6">
            <a:extLst>
              <a:ext uri="{FF2B5EF4-FFF2-40B4-BE49-F238E27FC236}">
                <a16:creationId xmlns:a16="http://schemas.microsoft.com/office/drawing/2014/main" id="{7E9698CC-3827-8BA2-EEDF-9563A5AFA8E4}"/>
              </a:ext>
            </a:extLst>
          </p:cNvPr>
          <p:cNvGrpSpPr/>
          <p:nvPr/>
        </p:nvGrpSpPr>
        <p:grpSpPr>
          <a:xfrm rot="5400000">
            <a:off x="14797579" y="1727402"/>
            <a:ext cx="4552006" cy="267570"/>
            <a:chOff x="0" y="0"/>
            <a:chExt cx="9722580" cy="571500"/>
          </a:xfrm>
        </p:grpSpPr>
        <p:sp>
          <p:nvSpPr>
            <p:cNvPr id="10" name="Freeform 7">
              <a:extLst>
                <a:ext uri="{FF2B5EF4-FFF2-40B4-BE49-F238E27FC236}">
                  <a16:creationId xmlns:a16="http://schemas.microsoft.com/office/drawing/2014/main" id="{E5108661-66CE-A1A1-4859-C28AED859279}"/>
                </a:ext>
              </a:extLst>
            </p:cNvPr>
            <p:cNvSpPr/>
            <p:nvPr/>
          </p:nvSpPr>
          <p:spPr>
            <a:xfrm>
              <a:off x="0" y="255270"/>
              <a:ext cx="9722580" cy="69850"/>
            </a:xfrm>
            <a:custGeom>
              <a:avLst/>
              <a:gdLst/>
              <a:ahLst/>
              <a:cxnLst/>
              <a:rect l="l" t="t" r="r" b="b"/>
              <a:pathLst>
                <a:path w="9722580" h="69850">
                  <a:moveTo>
                    <a:pt x="9431750" y="0"/>
                  </a:moveTo>
                  <a:lnTo>
                    <a:pt x="0" y="0"/>
                  </a:lnTo>
                  <a:lnTo>
                    <a:pt x="0" y="69850"/>
                  </a:lnTo>
                  <a:lnTo>
                    <a:pt x="9722580" y="69850"/>
                  </a:lnTo>
                  <a:lnTo>
                    <a:pt x="9722580" y="0"/>
                  </a:lnTo>
                  <a:close/>
                </a:path>
              </a:pathLst>
            </a:custGeom>
            <a:solidFill>
              <a:srgbClr val="AA7D66"/>
            </a:solidFill>
          </p:spPr>
          <p:txBody>
            <a:bodyPr/>
            <a:lstStyle/>
            <a:p>
              <a:endParaRPr lang="en-US"/>
            </a:p>
          </p:txBody>
        </p:sp>
      </p:grpSp>
      <p:sp>
        <p:nvSpPr>
          <p:cNvPr id="11" name="TextBox 8">
            <a:extLst>
              <a:ext uri="{FF2B5EF4-FFF2-40B4-BE49-F238E27FC236}">
                <a16:creationId xmlns:a16="http://schemas.microsoft.com/office/drawing/2014/main" id="{A0A6F9C0-F204-970E-1CDA-282286461BA2}"/>
              </a:ext>
            </a:extLst>
          </p:cNvPr>
          <p:cNvSpPr txBox="1"/>
          <p:nvPr/>
        </p:nvSpPr>
        <p:spPr>
          <a:xfrm>
            <a:off x="14633896" y="5667343"/>
            <a:ext cx="3471515" cy="861774"/>
          </a:xfrm>
          <a:prstGeom prst="rect">
            <a:avLst/>
          </a:prstGeom>
        </p:spPr>
        <p:txBody>
          <a:bodyPr wrap="square" lIns="0" tIns="0" rIns="0" bIns="0" rtlCol="0" anchor="t">
            <a:spAutoFit/>
          </a:bodyPr>
          <a:lstStyle/>
          <a:p>
            <a:pPr algn="ctr"/>
            <a:r>
              <a:rPr lang="en-US" sz="2800" b="1" dirty="0" err="1">
                <a:solidFill>
                  <a:srgbClr val="663300"/>
                </a:solidFill>
                <a:latin typeface="Montserrat Semi-Bold"/>
                <a:ea typeface="Montserrat Semi-Bold"/>
                <a:cs typeface="Montserrat Semi-Bold"/>
                <a:sym typeface="Montserrat Semi-Bold"/>
                <a:hlinkClick r:id="rId2" action="ppaction://hlinkfile">
                  <a:extLst>
                    <a:ext uri="{A12FA001-AC4F-418D-AE19-62706E023703}">
                      <ahyp:hlinkClr xmlns:ahyp="http://schemas.microsoft.com/office/drawing/2018/hyperlinkcolor" val="tx"/>
                    </a:ext>
                  </a:extLst>
                </a:hlinkClick>
              </a:rPr>
              <a:t>WyCo</a:t>
            </a:r>
            <a:r>
              <a:rPr lang="en-US" sz="2800" b="1" dirty="0">
                <a:solidFill>
                  <a:srgbClr val="663300"/>
                </a:solidFill>
                <a:latin typeface="Montserrat Semi-Bold"/>
                <a:ea typeface="Montserrat Semi-Bold"/>
                <a:cs typeface="Montserrat Semi-Bold"/>
                <a:sym typeface="Montserrat Semi-Bold"/>
                <a:hlinkClick r:id="rId2" action="ppaction://hlinkfile">
                  <a:extLst>
                    <a:ext uri="{A12FA001-AC4F-418D-AE19-62706E023703}">
                      <ahyp:hlinkClr xmlns:ahyp="http://schemas.microsoft.com/office/drawing/2018/hyperlinkcolor" val="tx"/>
                    </a:ext>
                  </a:extLst>
                </a:hlinkClick>
              </a:rPr>
              <a:t> Comp Report Example</a:t>
            </a:r>
            <a:endParaRPr lang="en-US" sz="2800" b="1" dirty="0">
              <a:solidFill>
                <a:srgbClr val="663300"/>
              </a:solidFill>
              <a:latin typeface="Montserrat Semi-Bold"/>
              <a:ea typeface="Montserrat Semi-Bold"/>
              <a:cs typeface="Montserrat Semi-Bold"/>
              <a:sym typeface="Montserrat Semi-Bold"/>
            </a:endParaRPr>
          </a:p>
        </p:txBody>
      </p:sp>
      <p:pic>
        <p:nvPicPr>
          <p:cNvPr id="14" name="Picture 13">
            <a:extLst>
              <a:ext uri="{FF2B5EF4-FFF2-40B4-BE49-F238E27FC236}">
                <a16:creationId xmlns:a16="http://schemas.microsoft.com/office/drawing/2014/main" id="{3CEA1BC1-2078-64D0-0EB6-A989B388318D}"/>
              </a:ext>
            </a:extLst>
          </p:cNvPr>
          <p:cNvPicPr>
            <a:picLocks noChangeAspect="1"/>
          </p:cNvPicPr>
          <p:nvPr/>
        </p:nvPicPr>
        <p:blipFill>
          <a:blip r:embed="rId3"/>
          <a:stretch>
            <a:fillRect/>
          </a:stretch>
        </p:blipFill>
        <p:spPr>
          <a:xfrm>
            <a:off x="1286132" y="438738"/>
            <a:ext cx="4133333" cy="4704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a:extLst>
              <a:ext uri="{FF2B5EF4-FFF2-40B4-BE49-F238E27FC236}">
                <a16:creationId xmlns:a16="http://schemas.microsoft.com/office/drawing/2014/main" id="{821B4B8F-F444-7BD1-275C-4D594B9FF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99" y="7440553"/>
            <a:ext cx="16849001" cy="2024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8603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2F5CA-3E31-BE07-5F16-FB28997F3351}"/>
              </a:ext>
            </a:extLst>
          </p:cNvPr>
          <p:cNvPicPr>
            <a:picLocks noChangeAspect="1"/>
          </p:cNvPicPr>
          <p:nvPr/>
        </p:nvPicPr>
        <p:blipFill>
          <a:blip r:embed="rId2"/>
          <a:stretch>
            <a:fillRect/>
          </a:stretch>
        </p:blipFill>
        <p:spPr>
          <a:xfrm>
            <a:off x="8658189" y="-653561"/>
            <a:ext cx="9629812" cy="1071472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EF6F5496-1C36-168D-A292-D325F859FB3F}"/>
              </a:ext>
            </a:extLst>
          </p:cNvPr>
          <p:cNvPicPr>
            <a:picLocks noChangeAspect="1"/>
          </p:cNvPicPr>
          <p:nvPr/>
        </p:nvPicPr>
        <p:blipFill>
          <a:blip r:embed="rId3"/>
          <a:stretch>
            <a:fillRect/>
          </a:stretch>
        </p:blipFill>
        <p:spPr>
          <a:xfrm>
            <a:off x="-505283" y="3802052"/>
            <a:ext cx="9787981" cy="7474772"/>
          </a:xfrm>
          <a:prstGeom prst="rect">
            <a:avLst/>
          </a:prstGeom>
          <a:ln>
            <a:noFill/>
          </a:ln>
          <a:effectLst>
            <a:outerShdw blurRad="292100" dist="139700" dir="2700000" algn="tl" rotWithShape="0">
              <a:srgbClr val="333333">
                <a:alpha val="65000"/>
              </a:srgbClr>
            </a:outerShdw>
          </a:effectLst>
        </p:spPr>
      </p:pic>
      <p:grpSp>
        <p:nvGrpSpPr>
          <p:cNvPr id="2" name="Group 2"/>
          <p:cNvGrpSpPr/>
          <p:nvPr/>
        </p:nvGrpSpPr>
        <p:grpSpPr>
          <a:xfrm>
            <a:off x="8658189" y="3420612"/>
            <a:ext cx="9629812" cy="7145570"/>
            <a:chOff x="0" y="0"/>
            <a:chExt cx="3160185" cy="3479800"/>
          </a:xfrm>
        </p:grpSpPr>
        <p:sp>
          <p:nvSpPr>
            <p:cNvPr id="3" name="Freeform 3"/>
            <p:cNvSpPr/>
            <p:nvPr/>
          </p:nvSpPr>
          <p:spPr>
            <a:xfrm>
              <a:off x="0" y="0"/>
              <a:ext cx="3160185" cy="3479800"/>
            </a:xfrm>
            <a:custGeom>
              <a:avLst/>
              <a:gdLst/>
              <a:ahLst/>
              <a:cxnLst/>
              <a:rect l="l" t="t" r="r" b="b"/>
              <a:pathLst>
                <a:path w="3160185" h="3479800">
                  <a:moveTo>
                    <a:pt x="0" y="0"/>
                  </a:moveTo>
                  <a:lnTo>
                    <a:pt x="3160185" y="0"/>
                  </a:lnTo>
                  <a:lnTo>
                    <a:pt x="3160185" y="3479800"/>
                  </a:lnTo>
                  <a:lnTo>
                    <a:pt x="0" y="3479800"/>
                  </a:lnTo>
                  <a:close/>
                </a:path>
              </a:pathLst>
            </a:custGeom>
            <a:solidFill>
              <a:srgbClr val="AA7D66"/>
            </a:solidFill>
          </p:spPr>
          <p:txBody>
            <a:bodyPr/>
            <a:lstStyle/>
            <a:p>
              <a:endParaRPr lang="en-US"/>
            </a:p>
          </p:txBody>
        </p:sp>
      </p:grpSp>
      <p:grpSp>
        <p:nvGrpSpPr>
          <p:cNvPr id="6" name="Group 6"/>
          <p:cNvGrpSpPr/>
          <p:nvPr/>
        </p:nvGrpSpPr>
        <p:grpSpPr>
          <a:xfrm rot="5400000">
            <a:off x="497305" y="34859"/>
            <a:ext cx="1156109" cy="269962"/>
            <a:chOff x="0" y="0"/>
            <a:chExt cx="2447437" cy="571500"/>
          </a:xfrm>
        </p:grpSpPr>
        <p:sp>
          <p:nvSpPr>
            <p:cNvPr id="7" name="Freeform 7"/>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AA7D66"/>
            </a:solidFill>
          </p:spPr>
          <p:txBody>
            <a:bodyPr/>
            <a:lstStyle/>
            <a:p>
              <a:endParaRPr lang="en-US"/>
            </a:p>
          </p:txBody>
        </p:sp>
      </p:grpSp>
      <p:sp>
        <p:nvSpPr>
          <p:cNvPr id="10" name="TextBox 10"/>
          <p:cNvSpPr txBox="1"/>
          <p:nvPr/>
        </p:nvSpPr>
        <p:spPr>
          <a:xfrm>
            <a:off x="1078791" y="1458536"/>
            <a:ext cx="7389617" cy="1962076"/>
          </a:xfrm>
          <a:prstGeom prst="rect">
            <a:avLst/>
          </a:prstGeom>
        </p:spPr>
        <p:txBody>
          <a:bodyPr wrap="square" lIns="0" tIns="0" rIns="0" bIns="0" rtlCol="0" anchor="t">
            <a:spAutoFit/>
          </a:bodyPr>
          <a:lstStyle/>
          <a:p>
            <a:pPr algn="l">
              <a:lnSpc>
                <a:spcPts val="5084"/>
              </a:lnSpc>
            </a:pPr>
            <a:r>
              <a:rPr lang="en-US" sz="4622" b="1" dirty="0">
                <a:solidFill>
                  <a:srgbClr val="4B4B3D"/>
                </a:solidFill>
                <a:latin typeface="Montserrat Semi-Bold"/>
                <a:ea typeface="Montserrat Semi-Bold"/>
                <a:cs typeface="Montserrat Semi-Bold"/>
                <a:sym typeface="Montserrat Semi-Bold"/>
              </a:rPr>
              <a:t>Displaying Adjustments between the Subject and each Comp</a:t>
            </a:r>
          </a:p>
        </p:txBody>
      </p:sp>
      <p:sp>
        <p:nvSpPr>
          <p:cNvPr id="12" name="TextBox 12"/>
          <p:cNvSpPr txBox="1"/>
          <p:nvPr/>
        </p:nvSpPr>
        <p:spPr>
          <a:xfrm>
            <a:off x="8842356" y="4377274"/>
            <a:ext cx="9295594" cy="268407"/>
          </a:xfrm>
          <a:prstGeom prst="rect">
            <a:avLst/>
          </a:prstGeom>
        </p:spPr>
        <p:txBody>
          <a:bodyPr wrap="square" lIns="0" tIns="0" rIns="0" bIns="0" rtlCol="0" anchor="t">
            <a:spAutoFit/>
          </a:bodyPr>
          <a:lstStyle/>
          <a:p>
            <a:pPr algn="ctr">
              <a:lnSpc>
                <a:spcPts val="2024"/>
              </a:lnSpc>
              <a:spcBef>
                <a:spcPct val="0"/>
              </a:spcBef>
            </a:pPr>
            <a:r>
              <a:rPr lang="en-US" sz="2400" spc="552" dirty="0">
                <a:solidFill>
                  <a:srgbClr val="FFFFFF"/>
                </a:solidFill>
                <a:latin typeface="Montserrat" panose="00000500000000000000" pitchFamily="2" charset="0"/>
                <a:ea typeface="Belleza"/>
                <a:cs typeface="Belleza"/>
                <a:sym typeface="Belleza"/>
              </a:rPr>
              <a:t>Each Mkt Model Needs A Comp Report</a:t>
            </a:r>
          </a:p>
        </p:txBody>
      </p:sp>
      <p:sp>
        <p:nvSpPr>
          <p:cNvPr id="13" name="TextBox 13"/>
          <p:cNvSpPr txBox="1"/>
          <p:nvPr/>
        </p:nvSpPr>
        <p:spPr>
          <a:xfrm>
            <a:off x="9501480" y="4991602"/>
            <a:ext cx="8229600" cy="4501232"/>
          </a:xfrm>
          <a:prstGeom prst="rect">
            <a:avLst/>
          </a:prstGeom>
        </p:spPr>
        <p:txBody>
          <a:bodyPr wrap="square" lIns="0" tIns="0" rIns="0" bIns="0" rtlCol="0" anchor="t">
            <a:spAutoFit/>
          </a:bodyPr>
          <a:lstStyle/>
          <a:p>
            <a:pPr algn="l">
              <a:lnSpc>
                <a:spcPts val="2659"/>
              </a:lnSpc>
            </a:pPr>
            <a:r>
              <a:rPr lang="en-US" sz="2400" dirty="0">
                <a:solidFill>
                  <a:srgbClr val="E8E3DA"/>
                </a:solidFill>
                <a:latin typeface="Montserrat"/>
                <a:ea typeface="Montserrat"/>
                <a:cs typeface="Montserrat"/>
                <a:sym typeface="Montserrat"/>
              </a:rPr>
              <a:t>To correctly display the adjustment differences, create a comp report for each market model. </a:t>
            </a:r>
          </a:p>
          <a:p>
            <a:pPr algn="l">
              <a:lnSpc>
                <a:spcPts val="2659"/>
              </a:lnSpc>
            </a:pPr>
            <a:endParaRPr lang="en-US" sz="2400" dirty="0">
              <a:solidFill>
                <a:srgbClr val="E8E3DA"/>
              </a:solidFill>
              <a:latin typeface="Montserrat"/>
              <a:ea typeface="Montserrat"/>
              <a:cs typeface="Montserrat"/>
              <a:sym typeface="Montserrat"/>
            </a:endParaRPr>
          </a:p>
          <a:p>
            <a:pPr algn="l">
              <a:lnSpc>
                <a:spcPts val="2659"/>
              </a:lnSpc>
            </a:pPr>
            <a:r>
              <a:rPr lang="en-US" sz="2400" dirty="0">
                <a:solidFill>
                  <a:srgbClr val="E8E3DA"/>
                </a:solidFill>
                <a:latin typeface="Montserrat"/>
                <a:ea typeface="Montserrat"/>
                <a:cs typeface="Montserrat"/>
                <a:sym typeface="Montserrat"/>
              </a:rPr>
              <a:t>Use the Data Type </a:t>
            </a:r>
            <a:r>
              <a:rPr lang="en-US" sz="2400" b="1" dirty="0">
                <a:solidFill>
                  <a:srgbClr val="E8E3DA"/>
                </a:solidFill>
                <a:latin typeface="Montserrat"/>
                <a:ea typeface="Montserrat"/>
                <a:cs typeface="Montserrat"/>
                <a:sym typeface="Montserrat"/>
              </a:rPr>
              <a:t>Adjustments</a:t>
            </a:r>
            <a:r>
              <a:rPr lang="en-US" sz="2400" dirty="0">
                <a:solidFill>
                  <a:srgbClr val="E8E3DA"/>
                </a:solidFill>
                <a:latin typeface="Montserrat"/>
                <a:ea typeface="Montserrat"/>
                <a:cs typeface="Montserrat"/>
                <a:sym typeface="Montserrat"/>
              </a:rPr>
              <a:t> then select each variable utilized in the market model.</a:t>
            </a:r>
          </a:p>
          <a:p>
            <a:pPr algn="l">
              <a:lnSpc>
                <a:spcPts val="2659"/>
              </a:lnSpc>
            </a:pPr>
            <a:endParaRPr lang="en-US" sz="2400" dirty="0">
              <a:solidFill>
                <a:srgbClr val="E8E3DA"/>
              </a:solidFill>
              <a:latin typeface="Montserrat"/>
              <a:ea typeface="Montserrat"/>
              <a:cs typeface="Montserrat"/>
              <a:sym typeface="Montserrat"/>
            </a:endParaRPr>
          </a:p>
          <a:p>
            <a:pPr algn="l">
              <a:lnSpc>
                <a:spcPts val="2659"/>
              </a:lnSpc>
            </a:pPr>
            <a:r>
              <a:rPr lang="en-US" sz="2400" dirty="0">
                <a:solidFill>
                  <a:srgbClr val="E8E3DA"/>
                </a:solidFill>
                <a:latin typeface="Montserrat"/>
                <a:ea typeface="Montserrat"/>
                <a:cs typeface="Montserrat"/>
                <a:sym typeface="Montserrat"/>
              </a:rPr>
              <a:t>The MRA Coefficient values for the Adjustment report will pull from the Selection Rules and Adjustments report – make sure they are updated.</a:t>
            </a:r>
          </a:p>
          <a:p>
            <a:pPr algn="l">
              <a:lnSpc>
                <a:spcPts val="2659"/>
              </a:lnSpc>
            </a:pPr>
            <a:endParaRPr lang="en-US" sz="2400" dirty="0">
              <a:solidFill>
                <a:srgbClr val="E8E3DA"/>
              </a:solidFill>
              <a:latin typeface="Montserrat"/>
              <a:ea typeface="Montserrat"/>
              <a:cs typeface="Montserrat"/>
              <a:sym typeface="Montserrat"/>
            </a:endParaRPr>
          </a:p>
          <a:p>
            <a:pPr algn="l">
              <a:lnSpc>
                <a:spcPts val="2659"/>
              </a:lnSpc>
            </a:pPr>
            <a:r>
              <a:rPr lang="en-US" sz="2400" dirty="0">
                <a:solidFill>
                  <a:srgbClr val="E8E3DA"/>
                </a:solidFill>
                <a:latin typeface="Montserrat"/>
                <a:ea typeface="Montserrat"/>
                <a:cs typeface="Montserrat"/>
                <a:sym typeface="Montserrat"/>
              </a:rPr>
              <a:t>When using </a:t>
            </a:r>
            <a:r>
              <a:rPr lang="en-US" sz="2400" dirty="0" err="1">
                <a:solidFill>
                  <a:srgbClr val="E8E3DA"/>
                </a:solidFill>
                <a:latin typeface="Montserrat"/>
                <a:ea typeface="Montserrat"/>
                <a:cs typeface="Montserrat"/>
                <a:sym typeface="Montserrat"/>
              </a:rPr>
              <a:t>WtArea</a:t>
            </a:r>
            <a:r>
              <a:rPr lang="en-US" sz="2400" dirty="0">
                <a:solidFill>
                  <a:srgbClr val="E8E3DA"/>
                </a:solidFill>
                <a:latin typeface="Montserrat"/>
                <a:ea typeface="Montserrat"/>
                <a:cs typeface="Montserrat"/>
                <a:sym typeface="Montserrat"/>
              </a:rPr>
              <a:t> in regression, the various variables used in the statement must be added separately to the selection rules.</a:t>
            </a:r>
          </a:p>
        </p:txBody>
      </p:sp>
      <p:sp>
        <p:nvSpPr>
          <p:cNvPr id="14" name="TextBox 14"/>
          <p:cNvSpPr txBox="1"/>
          <p:nvPr/>
        </p:nvSpPr>
        <p:spPr>
          <a:xfrm>
            <a:off x="12496800" y="9867900"/>
            <a:ext cx="5376481" cy="193264"/>
          </a:xfrm>
          <a:prstGeom prst="rect">
            <a:avLst/>
          </a:prstGeom>
        </p:spPr>
        <p:txBody>
          <a:bodyPr lIns="0" tIns="0" rIns="0" bIns="0" rtlCol="0" anchor="t">
            <a:spAutoFit/>
          </a:bodyPr>
          <a:lstStyle/>
          <a:p>
            <a:pPr algn="r">
              <a:lnSpc>
                <a:spcPts val="1463"/>
              </a:lnSpc>
            </a:pPr>
            <a:r>
              <a:rPr lang="en-US" sz="1330" spc="532" dirty="0">
                <a:solidFill>
                  <a:srgbClr val="E8E3DA"/>
                </a:solidFill>
                <a:latin typeface="Montserrat Medium"/>
                <a:ea typeface="Montserrat Medium"/>
                <a:cs typeface="Montserrat Medium"/>
                <a:sym typeface="Montserrat Medium"/>
              </a:rPr>
              <a:t>2024 ORION USERS CONFERENCE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591228" y="1578603"/>
            <a:ext cx="13105544" cy="7129794"/>
            <a:chOff x="0" y="0"/>
            <a:chExt cx="3612754" cy="1965443"/>
          </a:xfrm>
        </p:grpSpPr>
        <p:sp>
          <p:nvSpPr>
            <p:cNvPr id="4" name="Freeform 4"/>
            <p:cNvSpPr/>
            <p:nvPr/>
          </p:nvSpPr>
          <p:spPr>
            <a:xfrm>
              <a:off x="0" y="0"/>
              <a:ext cx="3612754" cy="1965443"/>
            </a:xfrm>
            <a:custGeom>
              <a:avLst/>
              <a:gdLst/>
              <a:ahLst/>
              <a:cxnLst/>
              <a:rect l="l" t="t" r="r" b="b"/>
              <a:pathLst>
                <a:path w="3612754" h="1965443">
                  <a:moveTo>
                    <a:pt x="0" y="0"/>
                  </a:moveTo>
                  <a:lnTo>
                    <a:pt x="3612754" y="0"/>
                  </a:lnTo>
                  <a:lnTo>
                    <a:pt x="3612754" y="1965443"/>
                  </a:lnTo>
                  <a:lnTo>
                    <a:pt x="0" y="1965443"/>
                  </a:lnTo>
                  <a:close/>
                </a:path>
              </a:pathLst>
            </a:custGeom>
            <a:solidFill>
              <a:srgbClr val="AA7D66"/>
            </a:solidFill>
          </p:spPr>
          <p:txBody>
            <a:bodyPr/>
            <a:lstStyle/>
            <a:p>
              <a:endParaRPr lang="en-US"/>
            </a:p>
          </p:txBody>
        </p:sp>
      </p:grpSp>
      <p:sp>
        <p:nvSpPr>
          <p:cNvPr id="5" name="TextBox 5"/>
          <p:cNvSpPr txBox="1"/>
          <p:nvPr/>
        </p:nvSpPr>
        <p:spPr>
          <a:xfrm>
            <a:off x="4321543" y="4840123"/>
            <a:ext cx="9644912" cy="1093441"/>
          </a:xfrm>
          <a:prstGeom prst="rect">
            <a:avLst/>
          </a:prstGeom>
        </p:spPr>
        <p:txBody>
          <a:bodyPr lIns="0" tIns="0" rIns="0" bIns="0" rtlCol="0" anchor="t">
            <a:spAutoFit/>
          </a:bodyPr>
          <a:lstStyle/>
          <a:p>
            <a:pPr algn="ctr">
              <a:lnSpc>
                <a:spcPts val="5856"/>
              </a:lnSpc>
            </a:pPr>
            <a:r>
              <a:rPr lang="en-US" sz="16600" b="1" dirty="0">
                <a:solidFill>
                  <a:srgbClr val="F4F1ED"/>
                </a:solidFill>
                <a:latin typeface="Montserrat Semi-Bold"/>
                <a:ea typeface="Montserrat Semi-Bold"/>
                <a:cs typeface="Montserrat Semi-Bold"/>
                <a:sym typeface="Montserrat Semi-Bold"/>
              </a:rPr>
              <a:t>ORION</a:t>
            </a:r>
          </a:p>
        </p:txBody>
      </p:sp>
      <p:sp>
        <p:nvSpPr>
          <p:cNvPr id="7" name="TextBox 7"/>
          <p:cNvSpPr txBox="1"/>
          <p:nvPr/>
        </p:nvSpPr>
        <p:spPr>
          <a:xfrm>
            <a:off x="5235149" y="5958587"/>
            <a:ext cx="10461623" cy="923330"/>
          </a:xfrm>
          <a:prstGeom prst="rect">
            <a:avLst/>
          </a:prstGeom>
        </p:spPr>
        <p:txBody>
          <a:bodyPr wrap="square" lIns="0" tIns="0" rIns="0" bIns="0" rtlCol="0" anchor="t">
            <a:spAutoFit/>
          </a:bodyPr>
          <a:lstStyle/>
          <a:p>
            <a:pPr algn="ctr">
              <a:lnSpc>
                <a:spcPts val="4959"/>
              </a:lnSpc>
              <a:spcBef>
                <a:spcPct val="0"/>
              </a:spcBef>
            </a:pPr>
            <a:r>
              <a:rPr lang="en-US" sz="11500" dirty="0">
                <a:solidFill>
                  <a:srgbClr val="C7C0B7"/>
                </a:solidFill>
                <a:latin typeface="Brittany"/>
                <a:ea typeface="Brittany"/>
                <a:cs typeface="Brittany"/>
                <a:sym typeface="Brittany"/>
              </a:rPr>
              <a:t>Named Tables</a:t>
            </a:r>
          </a:p>
        </p:txBody>
      </p:sp>
      <p:sp>
        <p:nvSpPr>
          <p:cNvPr id="8" name="TextBox 14">
            <a:extLst>
              <a:ext uri="{FF2B5EF4-FFF2-40B4-BE49-F238E27FC236}">
                <a16:creationId xmlns:a16="http://schemas.microsoft.com/office/drawing/2014/main" id="{27ED5D61-9463-ACAB-AE87-D6787A77B194}"/>
              </a:ext>
            </a:extLst>
          </p:cNvPr>
          <p:cNvSpPr txBox="1"/>
          <p:nvPr/>
        </p:nvSpPr>
        <p:spPr>
          <a:xfrm>
            <a:off x="12496800" y="9867900"/>
            <a:ext cx="5376481" cy="193264"/>
          </a:xfrm>
          <a:prstGeom prst="rect">
            <a:avLst/>
          </a:prstGeom>
        </p:spPr>
        <p:txBody>
          <a:bodyPr lIns="0" tIns="0" rIns="0" bIns="0" rtlCol="0" anchor="t">
            <a:spAutoFit/>
          </a:bodyPr>
          <a:lstStyle/>
          <a:p>
            <a:pPr algn="r">
              <a:lnSpc>
                <a:spcPts val="1463"/>
              </a:lnSpc>
            </a:pPr>
            <a:r>
              <a:rPr lang="en-US" sz="1330" spc="532" dirty="0">
                <a:solidFill>
                  <a:srgbClr val="E8E3DA"/>
                </a:solidFill>
                <a:latin typeface="Montserrat Medium"/>
                <a:ea typeface="Montserrat Medium"/>
                <a:cs typeface="Montserrat Medium"/>
                <a:sym typeface="Montserrat Medium"/>
              </a:rPr>
              <a:t>2024 ORION USERS CONFERENCE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96029" y="0"/>
            <a:ext cx="9591971"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AA7D66"/>
            </a:solidFill>
          </p:spPr>
          <p:txBody>
            <a:bodyPr/>
            <a:lstStyle/>
            <a:p>
              <a:endParaRPr lang="en-US"/>
            </a:p>
          </p:txBody>
        </p:sp>
      </p:grpSp>
      <p:grpSp>
        <p:nvGrpSpPr>
          <p:cNvPr id="8" name="Group 8"/>
          <p:cNvGrpSpPr/>
          <p:nvPr/>
        </p:nvGrpSpPr>
        <p:grpSpPr>
          <a:xfrm rot="-10800000">
            <a:off x="0" y="578931"/>
            <a:ext cx="768155" cy="246924"/>
            <a:chOff x="0" y="0"/>
            <a:chExt cx="1777878" cy="571500"/>
          </a:xfrm>
        </p:grpSpPr>
        <p:sp>
          <p:nvSpPr>
            <p:cNvPr id="9" name="Freeform 9"/>
            <p:cNvSpPr/>
            <p:nvPr/>
          </p:nvSpPr>
          <p:spPr>
            <a:xfrm>
              <a:off x="0" y="255270"/>
              <a:ext cx="1777878" cy="69850"/>
            </a:xfrm>
            <a:custGeom>
              <a:avLst/>
              <a:gdLst/>
              <a:ahLst/>
              <a:cxnLst/>
              <a:rect l="l" t="t" r="r" b="b"/>
              <a:pathLst>
                <a:path w="1777878" h="69850">
                  <a:moveTo>
                    <a:pt x="1487048" y="0"/>
                  </a:moveTo>
                  <a:lnTo>
                    <a:pt x="0" y="0"/>
                  </a:lnTo>
                  <a:lnTo>
                    <a:pt x="0" y="69850"/>
                  </a:lnTo>
                  <a:lnTo>
                    <a:pt x="1777878" y="69850"/>
                  </a:lnTo>
                  <a:lnTo>
                    <a:pt x="1777878" y="0"/>
                  </a:lnTo>
                  <a:close/>
                </a:path>
              </a:pathLst>
            </a:custGeom>
            <a:solidFill>
              <a:srgbClr val="777775"/>
            </a:solidFill>
          </p:spPr>
          <p:txBody>
            <a:bodyPr/>
            <a:lstStyle/>
            <a:p>
              <a:endParaRPr lang="en-US"/>
            </a:p>
          </p:txBody>
        </p:sp>
      </p:grpSp>
      <p:sp>
        <p:nvSpPr>
          <p:cNvPr id="10" name="TextBox 10"/>
          <p:cNvSpPr txBox="1"/>
          <p:nvPr/>
        </p:nvSpPr>
        <p:spPr>
          <a:xfrm>
            <a:off x="1143000" y="1434115"/>
            <a:ext cx="6640211" cy="641201"/>
          </a:xfrm>
          <a:prstGeom prst="rect">
            <a:avLst/>
          </a:prstGeom>
        </p:spPr>
        <p:txBody>
          <a:bodyPr lIns="0" tIns="0" rIns="0" bIns="0" rtlCol="0" anchor="t">
            <a:spAutoFit/>
          </a:bodyPr>
          <a:lstStyle/>
          <a:p>
            <a:pPr algn="l">
              <a:lnSpc>
                <a:spcPts val="4950"/>
              </a:lnSpc>
            </a:pPr>
            <a:r>
              <a:rPr lang="en-US" sz="4500" b="1" dirty="0">
                <a:solidFill>
                  <a:srgbClr val="4B4B3D"/>
                </a:solidFill>
                <a:latin typeface="Montserrat Ultra-Bold"/>
                <a:ea typeface="Montserrat Ultra-Bold"/>
                <a:cs typeface="Montserrat Ultra-Bold"/>
                <a:sym typeface="Montserrat Ultra-Bold"/>
              </a:rPr>
              <a:t>Orion Name Tables</a:t>
            </a:r>
          </a:p>
        </p:txBody>
      </p:sp>
      <p:sp>
        <p:nvSpPr>
          <p:cNvPr id="15" name="TextBox 15"/>
          <p:cNvSpPr txBox="1"/>
          <p:nvPr/>
        </p:nvSpPr>
        <p:spPr>
          <a:xfrm>
            <a:off x="2296315" y="6611199"/>
            <a:ext cx="2514600" cy="371127"/>
          </a:xfrm>
          <a:prstGeom prst="rect">
            <a:avLst/>
          </a:prstGeom>
        </p:spPr>
        <p:txBody>
          <a:bodyPr wrap="square" lIns="0" tIns="0" rIns="0" bIns="0" rtlCol="0" anchor="t">
            <a:spAutoFit/>
          </a:bodyPr>
          <a:lstStyle/>
          <a:p>
            <a:pPr algn="l">
              <a:lnSpc>
                <a:spcPts val="3199"/>
              </a:lnSpc>
            </a:pPr>
            <a:r>
              <a:rPr lang="en-US" sz="2000" b="1" dirty="0">
                <a:solidFill>
                  <a:srgbClr val="777775"/>
                </a:solidFill>
                <a:latin typeface="Montserrat Semi-Bold"/>
                <a:ea typeface="Montserrat Semi-Bold"/>
                <a:cs typeface="Montserrat Semi-Bold"/>
                <a:sym typeface="Montserrat Semi-Bold"/>
              </a:rPr>
              <a:t>CAMA Setup</a:t>
            </a:r>
          </a:p>
        </p:txBody>
      </p:sp>
      <p:sp>
        <p:nvSpPr>
          <p:cNvPr id="16" name="TextBox 16"/>
          <p:cNvSpPr txBox="1"/>
          <p:nvPr/>
        </p:nvSpPr>
        <p:spPr>
          <a:xfrm>
            <a:off x="1904095" y="6134100"/>
            <a:ext cx="4953905" cy="397545"/>
          </a:xfrm>
          <a:prstGeom prst="rect">
            <a:avLst/>
          </a:prstGeom>
        </p:spPr>
        <p:txBody>
          <a:bodyPr wrap="square" lIns="0" tIns="0" rIns="0" bIns="0" rtlCol="0" anchor="t">
            <a:spAutoFit/>
          </a:bodyPr>
          <a:lstStyle/>
          <a:p>
            <a:pPr algn="l">
              <a:lnSpc>
                <a:spcPts val="3079"/>
              </a:lnSpc>
              <a:spcBef>
                <a:spcPct val="0"/>
              </a:spcBef>
            </a:pPr>
            <a:r>
              <a:rPr lang="en-US" sz="2800" dirty="0">
                <a:solidFill>
                  <a:srgbClr val="8D614B"/>
                </a:solidFill>
                <a:latin typeface="Belleza"/>
                <a:ea typeface="Belleza"/>
                <a:cs typeface="Belleza"/>
                <a:sym typeface="Belleza"/>
              </a:rPr>
              <a:t>Named Tables are located in:</a:t>
            </a:r>
          </a:p>
        </p:txBody>
      </p:sp>
      <p:sp>
        <p:nvSpPr>
          <p:cNvPr id="17" name="TextBox 17"/>
          <p:cNvSpPr txBox="1"/>
          <p:nvPr/>
        </p:nvSpPr>
        <p:spPr>
          <a:xfrm>
            <a:off x="2296315" y="7147610"/>
            <a:ext cx="2514600" cy="371127"/>
          </a:xfrm>
          <a:prstGeom prst="rect">
            <a:avLst/>
          </a:prstGeom>
        </p:spPr>
        <p:txBody>
          <a:bodyPr wrap="square" lIns="0" tIns="0" rIns="0" bIns="0" rtlCol="0" anchor="t">
            <a:spAutoFit/>
          </a:bodyPr>
          <a:lstStyle/>
          <a:p>
            <a:pPr algn="l">
              <a:lnSpc>
                <a:spcPts val="3199"/>
              </a:lnSpc>
            </a:pPr>
            <a:r>
              <a:rPr lang="en-US" sz="2000" b="1" dirty="0">
                <a:solidFill>
                  <a:srgbClr val="777775"/>
                </a:solidFill>
                <a:latin typeface="Montserrat Semi-Bold"/>
                <a:ea typeface="Montserrat Semi-Bold"/>
                <a:cs typeface="Montserrat Semi-Bold"/>
                <a:sym typeface="Montserrat Semi-Bold"/>
              </a:rPr>
              <a:t>Market Setup</a:t>
            </a:r>
          </a:p>
        </p:txBody>
      </p:sp>
      <p:sp>
        <p:nvSpPr>
          <p:cNvPr id="18" name="TextBox 18"/>
          <p:cNvSpPr txBox="1"/>
          <p:nvPr/>
        </p:nvSpPr>
        <p:spPr>
          <a:xfrm>
            <a:off x="2296315" y="7671485"/>
            <a:ext cx="2514600" cy="371127"/>
          </a:xfrm>
          <a:prstGeom prst="rect">
            <a:avLst/>
          </a:prstGeom>
        </p:spPr>
        <p:txBody>
          <a:bodyPr wrap="square" lIns="0" tIns="0" rIns="0" bIns="0" rtlCol="0" anchor="t">
            <a:spAutoFit/>
          </a:bodyPr>
          <a:lstStyle/>
          <a:p>
            <a:pPr algn="l">
              <a:lnSpc>
                <a:spcPts val="3199"/>
              </a:lnSpc>
            </a:pPr>
            <a:r>
              <a:rPr lang="en-US" sz="2000" b="1" dirty="0">
                <a:solidFill>
                  <a:srgbClr val="777775"/>
                </a:solidFill>
                <a:latin typeface="Montserrat Semi-Bold"/>
                <a:ea typeface="Montserrat Semi-Bold"/>
                <a:cs typeface="Montserrat Semi-Bold"/>
                <a:sym typeface="Montserrat Semi-Bold"/>
              </a:rPr>
              <a:t>Assessment Setup</a:t>
            </a:r>
          </a:p>
        </p:txBody>
      </p:sp>
      <p:sp>
        <p:nvSpPr>
          <p:cNvPr id="20" name="TextBox 20"/>
          <p:cNvSpPr txBox="1"/>
          <p:nvPr/>
        </p:nvSpPr>
        <p:spPr>
          <a:xfrm>
            <a:off x="1143000" y="2360377"/>
            <a:ext cx="7010400" cy="3558025"/>
          </a:xfrm>
          <a:prstGeom prst="rect">
            <a:avLst/>
          </a:prstGeom>
        </p:spPr>
        <p:txBody>
          <a:bodyPr wrap="square" lIns="0" tIns="0" rIns="0" bIns="0" rtlCol="0" anchor="t">
            <a:spAutoFit/>
          </a:bodyPr>
          <a:lstStyle/>
          <a:p>
            <a:pPr algn="l">
              <a:lnSpc>
                <a:spcPts val="2799"/>
              </a:lnSpc>
            </a:pPr>
            <a:r>
              <a:rPr lang="en-US" sz="2000" dirty="0">
                <a:solidFill>
                  <a:srgbClr val="777775"/>
                </a:solidFill>
                <a:latin typeface="Montserrat"/>
                <a:ea typeface="Montserrat"/>
                <a:cs typeface="Montserrat"/>
                <a:sym typeface="Montserrat"/>
              </a:rPr>
              <a:t>Named table lookups provide a mechanism for any calculations to easily access standard system calculation table values that are not specific to a calculation definition. </a:t>
            </a:r>
          </a:p>
          <a:p>
            <a:pPr algn="l">
              <a:lnSpc>
                <a:spcPts val="2799"/>
              </a:lnSpc>
            </a:pPr>
            <a:endParaRPr lang="en-US" sz="2000" dirty="0">
              <a:solidFill>
                <a:srgbClr val="777775"/>
              </a:solidFill>
              <a:latin typeface="Montserrat"/>
              <a:ea typeface="Montserrat"/>
              <a:cs typeface="Montserrat"/>
              <a:sym typeface="Montserrat"/>
            </a:endParaRPr>
          </a:p>
          <a:p>
            <a:pPr algn="l">
              <a:lnSpc>
                <a:spcPts val="2799"/>
              </a:lnSpc>
            </a:pPr>
            <a:r>
              <a:rPr lang="en-US" sz="2000" dirty="0">
                <a:solidFill>
                  <a:srgbClr val="777775"/>
                </a:solidFill>
                <a:latin typeface="Montserrat"/>
                <a:ea typeface="Montserrat"/>
                <a:cs typeface="Montserrat"/>
                <a:sym typeface="Montserrat"/>
              </a:rPr>
              <a:t>A named table lookup is globally available to any calculation that needs to call it. Inputs, outputs, and values are configured when defining the named table lookup, which can then be used in a statement.</a:t>
            </a:r>
          </a:p>
          <a:p>
            <a:pPr algn="l">
              <a:lnSpc>
                <a:spcPts val="2799"/>
              </a:lnSpc>
            </a:pPr>
            <a:endParaRPr lang="en-US" sz="2000" dirty="0">
              <a:solidFill>
                <a:srgbClr val="777775"/>
              </a:solidFill>
              <a:latin typeface="Montserrat"/>
              <a:ea typeface="Montserrat"/>
              <a:cs typeface="Montserrat"/>
              <a:sym typeface="Montserrat"/>
            </a:endParaRPr>
          </a:p>
        </p:txBody>
      </p:sp>
      <p:pic>
        <p:nvPicPr>
          <p:cNvPr id="24" name="Picture 23">
            <a:extLst>
              <a:ext uri="{FF2B5EF4-FFF2-40B4-BE49-F238E27FC236}">
                <a16:creationId xmlns:a16="http://schemas.microsoft.com/office/drawing/2014/main" id="{369261F9-C063-686F-A6E8-C3F1C36E6C13}"/>
              </a:ext>
            </a:extLst>
          </p:cNvPr>
          <p:cNvPicPr>
            <a:picLocks noChangeAspect="1"/>
          </p:cNvPicPr>
          <p:nvPr/>
        </p:nvPicPr>
        <p:blipFill>
          <a:blip r:embed="rId2"/>
          <a:stretch>
            <a:fillRect/>
          </a:stretch>
        </p:blipFill>
        <p:spPr>
          <a:xfrm>
            <a:off x="9601200" y="810422"/>
            <a:ext cx="7824939" cy="826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TextBox 14">
            <a:extLst>
              <a:ext uri="{FF2B5EF4-FFF2-40B4-BE49-F238E27FC236}">
                <a16:creationId xmlns:a16="http://schemas.microsoft.com/office/drawing/2014/main" id="{B28FA5C3-1C42-3A24-97CB-62DB752360B9}"/>
              </a:ext>
            </a:extLst>
          </p:cNvPr>
          <p:cNvSpPr txBox="1"/>
          <p:nvPr/>
        </p:nvSpPr>
        <p:spPr>
          <a:xfrm>
            <a:off x="174899" y="9867900"/>
            <a:ext cx="5376481" cy="193264"/>
          </a:xfrm>
          <a:prstGeom prst="rect">
            <a:avLst/>
          </a:prstGeom>
        </p:spPr>
        <p:txBody>
          <a:bodyPr lIns="0" tIns="0" rIns="0" bIns="0" rtlCol="0" anchor="t">
            <a:spAutoFit/>
          </a:bodyPr>
          <a:lstStyle/>
          <a:p>
            <a:pPr>
              <a:lnSpc>
                <a:spcPts val="1463"/>
              </a:lnSpc>
            </a:pPr>
            <a:r>
              <a:rPr lang="en-US" sz="1330" spc="532" dirty="0">
                <a:solidFill>
                  <a:srgbClr val="AA7D66"/>
                </a:solidFill>
                <a:latin typeface="Montserrat Medium"/>
                <a:ea typeface="Montserrat Medium"/>
                <a:cs typeface="Montserrat Medium"/>
                <a:sym typeface="Montserrat Medium"/>
              </a:rPr>
              <a:t>2024 ORION USERS CONFERENCE</a:t>
            </a:r>
          </a:p>
        </p:txBody>
      </p:sp>
      <p:sp>
        <p:nvSpPr>
          <p:cNvPr id="5" name="TextBox 4">
            <a:extLst>
              <a:ext uri="{FF2B5EF4-FFF2-40B4-BE49-F238E27FC236}">
                <a16:creationId xmlns:a16="http://schemas.microsoft.com/office/drawing/2014/main" id="{7A44F212-977D-AD20-C1DB-AF9EDA771D6E}"/>
              </a:ext>
            </a:extLst>
          </p:cNvPr>
          <p:cNvSpPr txBox="1"/>
          <p:nvPr/>
        </p:nvSpPr>
        <p:spPr>
          <a:xfrm>
            <a:off x="-1" y="8956267"/>
            <a:ext cx="8715456" cy="402226"/>
          </a:xfrm>
          <a:prstGeom prst="rect">
            <a:avLst/>
          </a:prstGeom>
          <a:noFill/>
        </p:spPr>
        <p:txBody>
          <a:bodyPr wrap="square">
            <a:spAutoFit/>
          </a:bodyPr>
          <a:lstStyle/>
          <a:p>
            <a:pPr algn="ctr">
              <a:lnSpc>
                <a:spcPts val="2582"/>
              </a:lnSpc>
            </a:pPr>
            <a:r>
              <a:rPr lang="en-US" sz="2000" dirty="0">
                <a:solidFill>
                  <a:srgbClr val="663300"/>
                </a:solidFill>
                <a:latin typeface="Belleza"/>
                <a:ea typeface="Belleza"/>
                <a:cs typeface="Belleza"/>
                <a:sym typeface="Belleza"/>
              </a:rPr>
              <a:t>Named Tables are not versioned – save versions in Excel if needed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32446" y="0"/>
            <a:ext cx="6623107" cy="10302870"/>
            <a:chOff x="0" y="0"/>
            <a:chExt cx="2059103" cy="3646990"/>
          </a:xfrm>
        </p:grpSpPr>
        <p:sp>
          <p:nvSpPr>
            <p:cNvPr id="3" name="Freeform 3"/>
            <p:cNvSpPr/>
            <p:nvPr/>
          </p:nvSpPr>
          <p:spPr>
            <a:xfrm>
              <a:off x="0" y="0"/>
              <a:ext cx="2059103" cy="3646990"/>
            </a:xfrm>
            <a:custGeom>
              <a:avLst/>
              <a:gdLst/>
              <a:ahLst/>
              <a:cxnLst/>
              <a:rect l="l" t="t" r="r" b="b"/>
              <a:pathLst>
                <a:path w="2059103" h="3646990">
                  <a:moveTo>
                    <a:pt x="0" y="0"/>
                  </a:moveTo>
                  <a:lnTo>
                    <a:pt x="2059103" y="0"/>
                  </a:lnTo>
                  <a:lnTo>
                    <a:pt x="2059103" y="3646990"/>
                  </a:lnTo>
                  <a:lnTo>
                    <a:pt x="0" y="3646990"/>
                  </a:lnTo>
                  <a:close/>
                </a:path>
              </a:pathLst>
            </a:custGeom>
            <a:solidFill>
              <a:srgbClr val="AA7D66"/>
            </a:solidFill>
          </p:spPr>
          <p:txBody>
            <a:bodyPr/>
            <a:lstStyle/>
            <a:p>
              <a:endParaRPr lang="en-US"/>
            </a:p>
          </p:txBody>
        </p:sp>
      </p:grpSp>
      <p:grpSp>
        <p:nvGrpSpPr>
          <p:cNvPr id="10" name="Group 10"/>
          <p:cNvGrpSpPr/>
          <p:nvPr/>
        </p:nvGrpSpPr>
        <p:grpSpPr>
          <a:xfrm rot="-10800000">
            <a:off x="15945239" y="851450"/>
            <a:ext cx="2342761" cy="268426"/>
            <a:chOff x="0" y="0"/>
            <a:chExt cx="4987914" cy="571500"/>
          </a:xfrm>
        </p:grpSpPr>
        <p:sp>
          <p:nvSpPr>
            <p:cNvPr id="11" name="Freeform 11"/>
            <p:cNvSpPr/>
            <p:nvPr/>
          </p:nvSpPr>
          <p:spPr>
            <a:xfrm>
              <a:off x="0" y="255270"/>
              <a:ext cx="4987914" cy="69850"/>
            </a:xfrm>
            <a:custGeom>
              <a:avLst/>
              <a:gdLst/>
              <a:ahLst/>
              <a:cxnLst/>
              <a:rect l="l" t="t" r="r" b="b"/>
              <a:pathLst>
                <a:path w="4987914" h="69850">
                  <a:moveTo>
                    <a:pt x="4697084" y="0"/>
                  </a:moveTo>
                  <a:lnTo>
                    <a:pt x="0" y="0"/>
                  </a:lnTo>
                  <a:lnTo>
                    <a:pt x="0" y="69850"/>
                  </a:lnTo>
                  <a:lnTo>
                    <a:pt x="4987914" y="69850"/>
                  </a:lnTo>
                  <a:lnTo>
                    <a:pt x="4987914" y="0"/>
                  </a:lnTo>
                  <a:close/>
                </a:path>
              </a:pathLst>
            </a:custGeom>
            <a:solidFill>
              <a:srgbClr val="AA7D66"/>
            </a:solidFill>
          </p:spPr>
          <p:txBody>
            <a:bodyPr/>
            <a:lstStyle/>
            <a:p>
              <a:endParaRPr lang="en-US"/>
            </a:p>
          </p:txBody>
        </p:sp>
      </p:grpSp>
      <p:sp>
        <p:nvSpPr>
          <p:cNvPr id="12" name="TextBox 12"/>
          <p:cNvSpPr txBox="1"/>
          <p:nvPr/>
        </p:nvSpPr>
        <p:spPr>
          <a:xfrm>
            <a:off x="2895600" y="287860"/>
            <a:ext cx="6854739" cy="654025"/>
          </a:xfrm>
          <a:prstGeom prst="rect">
            <a:avLst/>
          </a:prstGeom>
        </p:spPr>
        <p:txBody>
          <a:bodyPr wrap="square" lIns="0" tIns="0" rIns="0" bIns="0" rtlCol="0" anchor="t">
            <a:spAutoFit/>
          </a:bodyPr>
          <a:lstStyle/>
          <a:p>
            <a:pPr algn="l">
              <a:lnSpc>
                <a:spcPts val="5055"/>
              </a:lnSpc>
            </a:pPr>
            <a:r>
              <a:rPr lang="en-US" sz="4595" b="1" dirty="0">
                <a:solidFill>
                  <a:srgbClr val="4B4B3D"/>
                </a:solidFill>
                <a:latin typeface="Montserrat Ultra-Bold"/>
                <a:ea typeface="Montserrat Ultra-Bold"/>
                <a:cs typeface="Montserrat Ultra-Bold"/>
                <a:sym typeface="Montserrat Ultra-Bold"/>
              </a:rPr>
              <a:t>Updating </a:t>
            </a:r>
            <a:r>
              <a:rPr lang="en-US" sz="4595" b="1" dirty="0">
                <a:solidFill>
                  <a:schemeClr val="bg2"/>
                </a:solidFill>
                <a:latin typeface="Montserrat Ultra-Bold"/>
                <a:ea typeface="Montserrat Ultra-Bold"/>
                <a:cs typeface="Montserrat Ultra-Bold"/>
                <a:sym typeface="Montserrat Ultra-Bold"/>
              </a:rPr>
              <a:t>Tables</a:t>
            </a:r>
          </a:p>
        </p:txBody>
      </p:sp>
      <p:sp>
        <p:nvSpPr>
          <p:cNvPr id="13" name="TextBox 13"/>
          <p:cNvSpPr txBox="1"/>
          <p:nvPr/>
        </p:nvSpPr>
        <p:spPr>
          <a:xfrm>
            <a:off x="13157229" y="2484599"/>
            <a:ext cx="3062337" cy="384721"/>
          </a:xfrm>
          <a:prstGeom prst="rect">
            <a:avLst/>
          </a:prstGeom>
        </p:spPr>
        <p:txBody>
          <a:bodyPr wrap="square" lIns="0" tIns="0" rIns="0" bIns="0" rtlCol="0" anchor="t">
            <a:spAutoFit/>
          </a:bodyPr>
          <a:lstStyle/>
          <a:p>
            <a:pPr algn="l">
              <a:lnSpc>
                <a:spcPts val="3040"/>
              </a:lnSpc>
            </a:pPr>
            <a:r>
              <a:rPr lang="en-US" sz="2763" b="1" dirty="0">
                <a:solidFill>
                  <a:srgbClr val="4B4B3D"/>
                </a:solidFill>
                <a:latin typeface="Montserrat Semi-Bold"/>
                <a:ea typeface="Montserrat Semi-Bold"/>
                <a:cs typeface="Montserrat Semi-Bold"/>
                <a:sym typeface="Montserrat Semi-Bold"/>
              </a:rPr>
              <a:t>Export/Import</a:t>
            </a:r>
          </a:p>
        </p:txBody>
      </p:sp>
      <p:sp>
        <p:nvSpPr>
          <p:cNvPr id="14" name="TextBox 14"/>
          <p:cNvSpPr txBox="1"/>
          <p:nvPr/>
        </p:nvSpPr>
        <p:spPr>
          <a:xfrm>
            <a:off x="6934352" y="2484600"/>
            <a:ext cx="3047848" cy="384721"/>
          </a:xfrm>
          <a:prstGeom prst="rect">
            <a:avLst/>
          </a:prstGeom>
        </p:spPr>
        <p:txBody>
          <a:bodyPr wrap="square" lIns="0" tIns="0" rIns="0" bIns="0" rtlCol="0" anchor="t">
            <a:spAutoFit/>
          </a:bodyPr>
          <a:lstStyle/>
          <a:p>
            <a:pPr algn="l">
              <a:lnSpc>
                <a:spcPts val="3040"/>
              </a:lnSpc>
            </a:pPr>
            <a:r>
              <a:rPr lang="en-US" sz="2763" b="1" dirty="0">
                <a:solidFill>
                  <a:srgbClr val="E8E3DA"/>
                </a:solidFill>
                <a:latin typeface="Montserrat Semi-Bold"/>
                <a:ea typeface="Montserrat Semi-Bold"/>
                <a:cs typeface="Montserrat Semi-Bold"/>
                <a:sym typeface="Montserrat Semi-Bold"/>
              </a:rPr>
              <a:t>Copy &amp; Paste</a:t>
            </a:r>
          </a:p>
        </p:txBody>
      </p:sp>
      <p:sp>
        <p:nvSpPr>
          <p:cNvPr id="15" name="TextBox 15"/>
          <p:cNvSpPr txBox="1"/>
          <p:nvPr/>
        </p:nvSpPr>
        <p:spPr>
          <a:xfrm>
            <a:off x="742755" y="2484599"/>
            <a:ext cx="2152846" cy="384721"/>
          </a:xfrm>
          <a:prstGeom prst="rect">
            <a:avLst/>
          </a:prstGeom>
        </p:spPr>
        <p:txBody>
          <a:bodyPr wrap="square" lIns="0" tIns="0" rIns="0" bIns="0" rtlCol="0" anchor="t">
            <a:spAutoFit/>
          </a:bodyPr>
          <a:lstStyle/>
          <a:p>
            <a:pPr algn="l">
              <a:lnSpc>
                <a:spcPts val="3040"/>
              </a:lnSpc>
            </a:pPr>
            <a:r>
              <a:rPr lang="en-US" sz="2763" b="1" dirty="0">
                <a:solidFill>
                  <a:srgbClr val="4B4B3D"/>
                </a:solidFill>
                <a:latin typeface="Montserrat Semi-Bold"/>
                <a:ea typeface="Montserrat Semi-Bold"/>
                <a:cs typeface="Montserrat Semi-Bold"/>
                <a:sym typeface="Montserrat Semi-Bold"/>
              </a:rPr>
              <a:t>Manually</a:t>
            </a:r>
          </a:p>
        </p:txBody>
      </p:sp>
      <p:sp>
        <p:nvSpPr>
          <p:cNvPr id="16" name="TextBox 16"/>
          <p:cNvSpPr txBox="1"/>
          <p:nvPr/>
        </p:nvSpPr>
        <p:spPr>
          <a:xfrm>
            <a:off x="742754" y="6763653"/>
            <a:ext cx="4305692" cy="2740494"/>
          </a:xfrm>
          <a:prstGeom prst="rect">
            <a:avLst/>
          </a:prstGeom>
        </p:spPr>
        <p:txBody>
          <a:bodyPr lIns="0" tIns="0" rIns="0" bIns="0" rtlCol="0" anchor="t">
            <a:spAutoFit/>
          </a:bodyPr>
          <a:lstStyle/>
          <a:p>
            <a:pPr algn="ctr">
              <a:lnSpc>
                <a:spcPts val="2696"/>
              </a:lnSpc>
            </a:pPr>
            <a:r>
              <a:rPr lang="en-US" dirty="0">
                <a:solidFill>
                  <a:srgbClr val="464542"/>
                </a:solidFill>
                <a:latin typeface="Montserrat" panose="00000500000000000000" pitchFamily="2" charset="0"/>
                <a:ea typeface="Belleza"/>
                <a:cs typeface="Belleza"/>
                <a:sym typeface="Belleza"/>
              </a:rPr>
              <a:t>Manually key information into rows/fields.</a:t>
            </a:r>
          </a:p>
          <a:p>
            <a:pPr algn="ctr">
              <a:lnSpc>
                <a:spcPts val="2696"/>
              </a:lnSpc>
            </a:pPr>
            <a:endParaRPr lang="en-US" dirty="0">
              <a:solidFill>
                <a:srgbClr val="464542"/>
              </a:solidFill>
              <a:latin typeface="Montserrat" panose="00000500000000000000" pitchFamily="2" charset="0"/>
              <a:ea typeface="Belleza"/>
              <a:cs typeface="Belleza"/>
              <a:sym typeface="Belleza"/>
            </a:endParaRPr>
          </a:p>
          <a:p>
            <a:pPr algn="ctr">
              <a:lnSpc>
                <a:spcPts val="2696"/>
              </a:lnSpc>
            </a:pPr>
            <a:r>
              <a:rPr lang="en-US" dirty="0">
                <a:solidFill>
                  <a:srgbClr val="464542"/>
                </a:solidFill>
                <a:latin typeface="Montserrat" panose="00000500000000000000" pitchFamily="2" charset="0"/>
                <a:ea typeface="Belleza"/>
                <a:cs typeface="Belleza"/>
                <a:sym typeface="Belleza"/>
              </a:rPr>
              <a:t>Quickest option for minimal changes.</a:t>
            </a:r>
          </a:p>
          <a:p>
            <a:pPr algn="ctr">
              <a:lnSpc>
                <a:spcPts val="2696"/>
              </a:lnSpc>
            </a:pPr>
            <a:endParaRPr lang="en-US" dirty="0">
              <a:solidFill>
                <a:srgbClr val="464542"/>
              </a:solidFill>
              <a:latin typeface="Montserrat" panose="00000500000000000000" pitchFamily="2" charset="0"/>
              <a:ea typeface="Belleza"/>
              <a:cs typeface="Belleza"/>
              <a:sym typeface="Belleza"/>
            </a:endParaRPr>
          </a:p>
          <a:p>
            <a:pPr algn="ctr">
              <a:lnSpc>
                <a:spcPts val="2696"/>
              </a:lnSpc>
            </a:pPr>
            <a:r>
              <a:rPr lang="en-US" dirty="0">
                <a:solidFill>
                  <a:srgbClr val="464542"/>
                </a:solidFill>
                <a:latin typeface="Montserrat" panose="00000500000000000000" pitchFamily="2" charset="0"/>
                <a:ea typeface="Belleza"/>
                <a:cs typeface="Belleza"/>
                <a:sym typeface="Belleza"/>
              </a:rPr>
              <a:t>Time consuming and extra steps for numerous changes.</a:t>
            </a:r>
          </a:p>
        </p:txBody>
      </p:sp>
      <p:sp>
        <p:nvSpPr>
          <p:cNvPr id="23" name="TextBox 16">
            <a:extLst>
              <a:ext uri="{FF2B5EF4-FFF2-40B4-BE49-F238E27FC236}">
                <a16:creationId xmlns:a16="http://schemas.microsoft.com/office/drawing/2014/main" id="{0D94CE71-5CBC-1D5E-E84B-4E5884AE2B94}"/>
              </a:ext>
            </a:extLst>
          </p:cNvPr>
          <p:cNvSpPr txBox="1"/>
          <p:nvPr/>
        </p:nvSpPr>
        <p:spPr>
          <a:xfrm>
            <a:off x="13181098" y="6763653"/>
            <a:ext cx="4305692" cy="3093026"/>
          </a:xfrm>
          <a:prstGeom prst="rect">
            <a:avLst/>
          </a:prstGeom>
        </p:spPr>
        <p:txBody>
          <a:bodyPr lIns="0" tIns="0" rIns="0" bIns="0" rtlCol="0" anchor="t">
            <a:spAutoFit/>
          </a:bodyPr>
          <a:lstStyle/>
          <a:p>
            <a:pPr algn="ctr">
              <a:lnSpc>
                <a:spcPts val="2696"/>
              </a:lnSpc>
            </a:pPr>
            <a:r>
              <a:rPr lang="en-US" sz="2000" dirty="0">
                <a:solidFill>
                  <a:srgbClr val="464542"/>
                </a:solidFill>
                <a:latin typeface="Montserrat" panose="00000500000000000000" pitchFamily="2" charset="0"/>
                <a:ea typeface="Belleza"/>
                <a:cs typeface="Belleza"/>
                <a:sym typeface="Belleza"/>
              </a:rPr>
              <a:t>Export and Import table data between Orion and Excel.</a:t>
            </a:r>
          </a:p>
          <a:p>
            <a:pPr algn="ctr">
              <a:lnSpc>
                <a:spcPts val="2696"/>
              </a:lnSpc>
            </a:pPr>
            <a:endParaRPr lang="en-US" sz="2000" dirty="0">
              <a:solidFill>
                <a:srgbClr val="464542"/>
              </a:solidFill>
              <a:latin typeface="Montserrat" panose="00000500000000000000" pitchFamily="2" charset="0"/>
              <a:ea typeface="Belleza"/>
              <a:cs typeface="Belleza"/>
              <a:sym typeface="Belleza"/>
            </a:endParaRPr>
          </a:p>
          <a:p>
            <a:pPr algn="ctr">
              <a:lnSpc>
                <a:spcPts val="2696"/>
              </a:lnSpc>
            </a:pPr>
            <a:r>
              <a:rPr lang="en-US" sz="2000" dirty="0">
                <a:solidFill>
                  <a:srgbClr val="464542"/>
                </a:solidFill>
                <a:latin typeface="Montserrat" panose="00000500000000000000" pitchFamily="2" charset="0"/>
                <a:ea typeface="Belleza"/>
                <a:cs typeface="Belleza"/>
                <a:sym typeface="Belleza"/>
              </a:rPr>
              <a:t>Quickest way to make numerous changes. No formatting needed.</a:t>
            </a:r>
          </a:p>
          <a:p>
            <a:pPr algn="ctr">
              <a:lnSpc>
                <a:spcPts val="2696"/>
              </a:lnSpc>
            </a:pPr>
            <a:endParaRPr lang="en-US" sz="2000" dirty="0">
              <a:solidFill>
                <a:srgbClr val="464542"/>
              </a:solidFill>
              <a:latin typeface="Montserrat" panose="00000500000000000000" pitchFamily="2" charset="0"/>
              <a:ea typeface="Belleza"/>
              <a:cs typeface="Belleza"/>
              <a:sym typeface="Belleza"/>
            </a:endParaRPr>
          </a:p>
          <a:p>
            <a:pPr algn="ctr">
              <a:lnSpc>
                <a:spcPts val="2696"/>
              </a:lnSpc>
            </a:pPr>
            <a:r>
              <a:rPr lang="en-US" sz="2000" dirty="0">
                <a:solidFill>
                  <a:srgbClr val="464542"/>
                </a:solidFill>
                <a:latin typeface="Montserrat" panose="00000500000000000000" pitchFamily="2" charset="0"/>
                <a:ea typeface="Belleza"/>
                <a:cs typeface="Belleza"/>
                <a:sym typeface="Belleza"/>
              </a:rPr>
              <a:t>Creates a new worksheet and additional steps needed if templates need updating.</a:t>
            </a:r>
          </a:p>
        </p:txBody>
      </p:sp>
      <p:sp>
        <p:nvSpPr>
          <p:cNvPr id="24" name="TextBox 14">
            <a:extLst>
              <a:ext uri="{FF2B5EF4-FFF2-40B4-BE49-F238E27FC236}">
                <a16:creationId xmlns:a16="http://schemas.microsoft.com/office/drawing/2014/main" id="{C965E0A9-A0BD-A6B5-5FBC-E5DEC1C061DF}"/>
              </a:ext>
            </a:extLst>
          </p:cNvPr>
          <p:cNvSpPr txBox="1"/>
          <p:nvPr/>
        </p:nvSpPr>
        <p:spPr>
          <a:xfrm>
            <a:off x="12455553" y="477075"/>
            <a:ext cx="5376481" cy="193264"/>
          </a:xfrm>
          <a:prstGeom prst="rect">
            <a:avLst/>
          </a:prstGeom>
        </p:spPr>
        <p:txBody>
          <a:bodyPr lIns="0" tIns="0" rIns="0" bIns="0" rtlCol="0" anchor="t">
            <a:spAutoFit/>
          </a:bodyPr>
          <a:lstStyle/>
          <a:p>
            <a:pPr algn="r">
              <a:lnSpc>
                <a:spcPts val="1463"/>
              </a:lnSpc>
            </a:pPr>
            <a:r>
              <a:rPr lang="en-US" sz="1330" spc="532" dirty="0">
                <a:solidFill>
                  <a:srgbClr val="AA7D66"/>
                </a:solidFill>
                <a:latin typeface="Montserrat Medium"/>
                <a:ea typeface="Montserrat Medium"/>
                <a:cs typeface="Montserrat Medium"/>
                <a:sym typeface="Montserrat Medium"/>
              </a:rPr>
              <a:t>2024 ORION USERS CONFERENCE</a:t>
            </a:r>
          </a:p>
        </p:txBody>
      </p:sp>
      <p:sp>
        <p:nvSpPr>
          <p:cNvPr id="25" name="TextBox 16">
            <a:extLst>
              <a:ext uri="{FF2B5EF4-FFF2-40B4-BE49-F238E27FC236}">
                <a16:creationId xmlns:a16="http://schemas.microsoft.com/office/drawing/2014/main" id="{E187169D-EF7A-4CE1-31F8-6A97CDC899A6}"/>
              </a:ext>
            </a:extLst>
          </p:cNvPr>
          <p:cNvSpPr txBox="1"/>
          <p:nvPr/>
        </p:nvSpPr>
        <p:spPr>
          <a:xfrm>
            <a:off x="6838754" y="6760932"/>
            <a:ext cx="4305692" cy="3046988"/>
          </a:xfrm>
          <a:prstGeom prst="rect">
            <a:avLst/>
          </a:prstGeom>
        </p:spPr>
        <p:txBody>
          <a:bodyPr lIns="0" tIns="0" rIns="0" bIns="0" rtlCol="0" anchor="t">
            <a:spAutoFit/>
          </a:bodyPr>
          <a:lstStyle/>
          <a:p>
            <a:pPr algn="ctr"/>
            <a:r>
              <a:rPr lang="en-US" sz="1800" dirty="0">
                <a:solidFill>
                  <a:schemeClr val="bg2"/>
                </a:solidFill>
                <a:latin typeface="Montserrat" panose="00000500000000000000" pitchFamily="2" charset="0"/>
                <a:ea typeface="Belleza"/>
                <a:cs typeface="Belleza"/>
                <a:sym typeface="Belleza"/>
              </a:rPr>
              <a:t>Copy and paste table data between Orion and Excel.</a:t>
            </a:r>
            <a:endParaRPr lang="en-US" sz="1800" dirty="0">
              <a:solidFill>
                <a:srgbClr val="464542"/>
              </a:solidFill>
              <a:latin typeface="Montserrat" panose="00000500000000000000" pitchFamily="2" charset="0"/>
              <a:ea typeface="Belleza"/>
              <a:cs typeface="Belleza"/>
              <a:sym typeface="Belleza"/>
            </a:endParaRPr>
          </a:p>
          <a:p>
            <a:pPr algn="ctr"/>
            <a:endParaRPr lang="en-US" sz="1800" dirty="0">
              <a:solidFill>
                <a:srgbClr val="464542"/>
              </a:solidFill>
              <a:latin typeface="Montserrat" panose="00000500000000000000" pitchFamily="2" charset="0"/>
              <a:ea typeface="Belleza"/>
              <a:cs typeface="Belleza"/>
              <a:sym typeface="Belleza"/>
            </a:endParaRPr>
          </a:p>
          <a:p>
            <a:pPr algn="ctr"/>
            <a:r>
              <a:rPr lang="en-US" dirty="0">
                <a:solidFill>
                  <a:schemeClr val="bg2"/>
                </a:solidFill>
                <a:latin typeface="Montserrat" panose="00000500000000000000" pitchFamily="2" charset="0"/>
                <a:ea typeface="Belleza"/>
                <a:cs typeface="Belleza"/>
                <a:sym typeface="Belleza"/>
              </a:rPr>
              <a:t>Good option for numerous changes and to update Orion tables that exist in Excel workbooks (nbhds, land, depreciation, </a:t>
            </a:r>
            <a:r>
              <a:rPr lang="en-US" dirty="0" err="1">
                <a:solidFill>
                  <a:schemeClr val="bg2"/>
                </a:solidFill>
                <a:latin typeface="Montserrat" panose="00000500000000000000" pitchFamily="2" charset="0"/>
                <a:ea typeface="Belleza"/>
                <a:cs typeface="Belleza"/>
                <a:sym typeface="Belleza"/>
              </a:rPr>
              <a:t>etc</a:t>
            </a:r>
            <a:r>
              <a:rPr lang="en-US" dirty="0">
                <a:solidFill>
                  <a:schemeClr val="bg2"/>
                </a:solidFill>
                <a:latin typeface="Montserrat" panose="00000500000000000000" pitchFamily="2" charset="0"/>
                <a:ea typeface="Belleza"/>
                <a:cs typeface="Belleza"/>
                <a:sym typeface="Belleza"/>
              </a:rPr>
              <a:t>).</a:t>
            </a:r>
          </a:p>
          <a:p>
            <a:pPr algn="ctr"/>
            <a:endParaRPr lang="en-US" sz="1800" dirty="0">
              <a:solidFill>
                <a:schemeClr val="bg2"/>
              </a:solidFill>
              <a:latin typeface="Montserrat" panose="00000500000000000000" pitchFamily="2" charset="0"/>
              <a:ea typeface="Belleza"/>
              <a:cs typeface="Belleza"/>
              <a:sym typeface="Belleza"/>
            </a:endParaRPr>
          </a:p>
          <a:p>
            <a:pPr algn="ctr"/>
            <a:r>
              <a:rPr lang="en-US" dirty="0">
                <a:solidFill>
                  <a:schemeClr val="bg2"/>
                </a:solidFill>
                <a:latin typeface="Montserrat" panose="00000500000000000000" pitchFamily="2" charset="0"/>
                <a:ea typeface="Belleza"/>
                <a:cs typeface="Belleza"/>
                <a:sym typeface="Belleza"/>
              </a:rPr>
              <a:t>Does not always paste into Excel without additional formatting needed.</a:t>
            </a:r>
            <a:endParaRPr lang="en-US" sz="1800" dirty="0">
              <a:solidFill>
                <a:schemeClr val="bg2"/>
              </a:solidFill>
              <a:latin typeface="Montserrat" panose="00000500000000000000" pitchFamily="2" charset="0"/>
              <a:ea typeface="Belleza"/>
              <a:cs typeface="Belleza"/>
              <a:sym typeface="Belleza"/>
            </a:endParaRPr>
          </a:p>
        </p:txBody>
      </p:sp>
      <p:pic>
        <p:nvPicPr>
          <p:cNvPr id="27" name="Picture 26">
            <a:extLst>
              <a:ext uri="{FF2B5EF4-FFF2-40B4-BE49-F238E27FC236}">
                <a16:creationId xmlns:a16="http://schemas.microsoft.com/office/drawing/2014/main" id="{40294057-50AC-97BB-E733-72A7DB65831A}"/>
              </a:ext>
            </a:extLst>
          </p:cNvPr>
          <p:cNvPicPr>
            <a:picLocks noChangeAspect="1"/>
          </p:cNvPicPr>
          <p:nvPr/>
        </p:nvPicPr>
        <p:blipFill>
          <a:blip r:embed="rId3"/>
          <a:stretch>
            <a:fillRect/>
          </a:stretch>
        </p:blipFill>
        <p:spPr>
          <a:xfrm>
            <a:off x="1386076" y="3152486"/>
            <a:ext cx="3019047" cy="3223809"/>
          </a:xfrm>
          <a:prstGeom prst="rect">
            <a:avLst/>
          </a:prstGeom>
        </p:spPr>
      </p:pic>
      <p:pic>
        <p:nvPicPr>
          <p:cNvPr id="29" name="Picture 28">
            <a:hlinkClick r:id="rId4" action="ppaction://hlinksldjump"/>
            <a:extLst>
              <a:ext uri="{FF2B5EF4-FFF2-40B4-BE49-F238E27FC236}">
                <a16:creationId xmlns:a16="http://schemas.microsoft.com/office/drawing/2014/main" id="{2993D1EB-89E9-EBCD-81F5-F2952B8DDED1}"/>
              </a:ext>
            </a:extLst>
          </p:cNvPr>
          <p:cNvPicPr>
            <a:picLocks noChangeAspect="1"/>
          </p:cNvPicPr>
          <p:nvPr/>
        </p:nvPicPr>
        <p:blipFill>
          <a:blip r:embed="rId5"/>
          <a:stretch>
            <a:fillRect/>
          </a:stretch>
        </p:blipFill>
        <p:spPr>
          <a:xfrm>
            <a:off x="7022216" y="3152486"/>
            <a:ext cx="4284723" cy="3223809"/>
          </a:xfrm>
          <a:prstGeom prst="rect">
            <a:avLst/>
          </a:prstGeom>
          <a:ln>
            <a:solidFill>
              <a:schemeClr val="tx1"/>
            </a:solidFill>
          </a:ln>
        </p:spPr>
      </p:pic>
      <p:pic>
        <p:nvPicPr>
          <p:cNvPr id="33" name="Picture 32">
            <a:hlinkClick r:id="rId6" action="ppaction://hlinksldjump"/>
            <a:extLst>
              <a:ext uri="{FF2B5EF4-FFF2-40B4-BE49-F238E27FC236}">
                <a16:creationId xmlns:a16="http://schemas.microsoft.com/office/drawing/2014/main" id="{713DDB7C-68EC-586D-4988-B7462CDE510F}"/>
              </a:ext>
            </a:extLst>
          </p:cNvPr>
          <p:cNvPicPr>
            <a:picLocks noChangeAspect="1"/>
          </p:cNvPicPr>
          <p:nvPr/>
        </p:nvPicPr>
        <p:blipFill>
          <a:blip r:embed="rId7"/>
          <a:stretch>
            <a:fillRect/>
          </a:stretch>
        </p:blipFill>
        <p:spPr>
          <a:xfrm>
            <a:off x="13413210" y="3152486"/>
            <a:ext cx="3841467" cy="3223809"/>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317" y="-1"/>
            <a:ext cx="8381683" cy="7569883"/>
            <a:chOff x="0" y="0"/>
            <a:chExt cx="2835285" cy="2721015"/>
          </a:xfrm>
        </p:grpSpPr>
        <p:sp>
          <p:nvSpPr>
            <p:cNvPr id="3" name="Freeform 3"/>
            <p:cNvSpPr/>
            <p:nvPr/>
          </p:nvSpPr>
          <p:spPr>
            <a:xfrm>
              <a:off x="0" y="0"/>
              <a:ext cx="2835285" cy="2721015"/>
            </a:xfrm>
            <a:custGeom>
              <a:avLst/>
              <a:gdLst/>
              <a:ahLst/>
              <a:cxnLst/>
              <a:rect l="l" t="t" r="r" b="b"/>
              <a:pathLst>
                <a:path w="2835285" h="2721015">
                  <a:moveTo>
                    <a:pt x="0" y="0"/>
                  </a:moveTo>
                  <a:lnTo>
                    <a:pt x="2835285" y="0"/>
                  </a:lnTo>
                  <a:lnTo>
                    <a:pt x="2835285" y="2721015"/>
                  </a:lnTo>
                  <a:lnTo>
                    <a:pt x="0" y="2721015"/>
                  </a:lnTo>
                  <a:close/>
                </a:path>
              </a:pathLst>
            </a:custGeom>
            <a:solidFill>
              <a:srgbClr val="AA7D66"/>
            </a:solidFill>
          </p:spPr>
          <p:txBody>
            <a:bodyPr/>
            <a:lstStyle/>
            <a:p>
              <a:endParaRPr lang="en-US"/>
            </a:p>
          </p:txBody>
        </p:sp>
      </p:grpSp>
      <p:sp>
        <p:nvSpPr>
          <p:cNvPr id="6" name="Freeform 6"/>
          <p:cNvSpPr/>
          <p:nvPr/>
        </p:nvSpPr>
        <p:spPr>
          <a:xfrm>
            <a:off x="8384646" y="1553660"/>
            <a:ext cx="5899455" cy="7704640"/>
          </a:xfrm>
          <a:custGeom>
            <a:avLst/>
            <a:gdLst/>
            <a:ahLst/>
            <a:cxnLst/>
            <a:rect l="l" t="t" r="r" b="b"/>
            <a:pathLst>
              <a:path w="5899455" h="7704640">
                <a:moveTo>
                  <a:pt x="0" y="0"/>
                </a:moveTo>
                <a:lnTo>
                  <a:pt x="5899455" y="0"/>
                </a:lnTo>
                <a:lnTo>
                  <a:pt x="5899455" y="7704640"/>
                </a:lnTo>
                <a:lnTo>
                  <a:pt x="0" y="7704640"/>
                </a:lnTo>
                <a:lnTo>
                  <a:pt x="0" y="0"/>
                </a:lnTo>
                <a:close/>
              </a:path>
            </a:pathLst>
          </a:custGeom>
          <a:blipFill>
            <a:blip r:embed="rId2">
              <a:alphaModFix amt="55000"/>
            </a:blip>
            <a:stretch>
              <a:fillRect t="-82" r="-807"/>
            </a:stretch>
          </a:blipFill>
        </p:spPr>
        <p:txBody>
          <a:bodyPr/>
          <a:lstStyle/>
          <a:p>
            <a:endParaRPr lang="en-US"/>
          </a:p>
        </p:txBody>
      </p:sp>
      <p:sp>
        <p:nvSpPr>
          <p:cNvPr id="15" name="TextBox 15"/>
          <p:cNvSpPr txBox="1"/>
          <p:nvPr/>
        </p:nvSpPr>
        <p:spPr>
          <a:xfrm>
            <a:off x="1326315" y="2171700"/>
            <a:ext cx="6292885" cy="5909310"/>
          </a:xfrm>
          <a:prstGeom prst="rect">
            <a:avLst/>
          </a:prstGeom>
        </p:spPr>
        <p:txBody>
          <a:bodyPr wrap="square" lIns="0" tIns="0" rIns="0" bIns="0" rtlCol="0" anchor="t">
            <a:spAutoFit/>
          </a:bodyPr>
          <a:lstStyle/>
          <a:p>
            <a:pPr algn="l"/>
            <a:r>
              <a:rPr lang="en-US" sz="2400" dirty="0">
                <a:solidFill>
                  <a:srgbClr val="777775"/>
                </a:solidFill>
                <a:latin typeface="Montserrat Semi-Bold"/>
                <a:ea typeface="Montserrat Semi-Bold"/>
                <a:cs typeface="Montserrat Semi-Bold"/>
                <a:sym typeface="Montserrat Semi-Bold"/>
              </a:rPr>
              <a:t>Open the Orion table that needs updating</a:t>
            </a:r>
          </a:p>
          <a:p>
            <a:pPr algn="l"/>
            <a:endParaRPr lang="en-US" sz="2400" dirty="0">
              <a:solidFill>
                <a:srgbClr val="777775"/>
              </a:solidFill>
              <a:latin typeface="Montserrat Semi-Bold"/>
              <a:ea typeface="Montserrat Semi-Bold"/>
              <a:cs typeface="Montserrat Semi-Bold"/>
              <a:sym typeface="Montserrat Semi-Bold"/>
            </a:endParaRPr>
          </a:p>
          <a:p>
            <a:pPr algn="l"/>
            <a:r>
              <a:rPr lang="en-US" sz="2400" dirty="0">
                <a:solidFill>
                  <a:srgbClr val="777775"/>
                </a:solidFill>
                <a:latin typeface="Montserrat Semi-Bold"/>
                <a:ea typeface="Montserrat Semi-Bold"/>
                <a:cs typeface="Montserrat Semi-Bold"/>
                <a:sym typeface="Montserrat Semi-Bold"/>
              </a:rPr>
              <a:t>In the cell above the row names, right click </a:t>
            </a:r>
            <a:r>
              <a:rPr lang="en-US" sz="2400" dirty="0">
                <a:solidFill>
                  <a:srgbClr val="AA7D66"/>
                </a:solidFill>
                <a:latin typeface="Montserrat Semi-Bold"/>
                <a:ea typeface="Montserrat Semi-Bold"/>
                <a:cs typeface="Montserrat Semi-Bold"/>
                <a:sym typeface="Montserrat Semi-Bold"/>
              </a:rPr>
              <a:t>Copy Selection</a:t>
            </a:r>
          </a:p>
          <a:p>
            <a:pPr algn="l"/>
            <a:endParaRPr lang="en-US" sz="2400" dirty="0">
              <a:solidFill>
                <a:srgbClr val="777775"/>
              </a:solidFill>
              <a:latin typeface="Montserrat Semi-Bold"/>
              <a:ea typeface="Montserrat Semi-Bold"/>
              <a:cs typeface="Montserrat Semi-Bold"/>
              <a:sym typeface="Montserrat Semi-Bold"/>
            </a:endParaRPr>
          </a:p>
          <a:p>
            <a:pPr algn="l"/>
            <a:r>
              <a:rPr lang="en-US" sz="2400" dirty="0">
                <a:solidFill>
                  <a:srgbClr val="777775"/>
                </a:solidFill>
                <a:latin typeface="Montserrat Semi-Bold"/>
                <a:ea typeface="Montserrat Semi-Bold"/>
                <a:cs typeface="Montserrat Semi-Bold"/>
                <a:sym typeface="Montserrat Semi-Bold"/>
              </a:rPr>
              <a:t>Paste into Excel workbook</a:t>
            </a:r>
          </a:p>
          <a:p>
            <a:pPr algn="l"/>
            <a:endParaRPr lang="en-US" sz="2400" dirty="0">
              <a:solidFill>
                <a:srgbClr val="777775"/>
              </a:solidFill>
              <a:latin typeface="Montserrat Semi-Bold"/>
              <a:ea typeface="Montserrat Semi-Bold"/>
              <a:cs typeface="Montserrat Semi-Bold"/>
              <a:sym typeface="Montserrat Semi-Bold"/>
            </a:endParaRPr>
          </a:p>
          <a:p>
            <a:pPr algn="l"/>
            <a:r>
              <a:rPr lang="en-US" sz="2400" dirty="0">
                <a:solidFill>
                  <a:srgbClr val="777775"/>
                </a:solidFill>
                <a:latin typeface="Montserrat Semi-Bold"/>
                <a:ea typeface="Montserrat Semi-Bold"/>
                <a:cs typeface="Montserrat Semi-Bold"/>
                <a:sym typeface="Montserrat Semi-Bold"/>
              </a:rPr>
              <a:t>Make edits in Excel</a:t>
            </a:r>
          </a:p>
          <a:p>
            <a:pPr algn="l"/>
            <a:endParaRPr lang="en-US" sz="2400" dirty="0">
              <a:solidFill>
                <a:srgbClr val="777775"/>
              </a:solidFill>
              <a:latin typeface="Montserrat Semi-Bold"/>
              <a:ea typeface="Montserrat Semi-Bold"/>
              <a:cs typeface="Montserrat Semi-Bold"/>
              <a:sym typeface="Montserrat Semi-Bold"/>
            </a:endParaRPr>
          </a:p>
          <a:p>
            <a:pPr algn="l"/>
            <a:r>
              <a:rPr lang="en-US" sz="2400" dirty="0">
                <a:solidFill>
                  <a:srgbClr val="777775"/>
                </a:solidFill>
                <a:latin typeface="Montserrat Semi-Bold"/>
                <a:ea typeface="Montserrat Semi-Bold"/>
                <a:cs typeface="Montserrat Semi-Bold"/>
                <a:sym typeface="Montserrat Semi-Bold"/>
              </a:rPr>
              <a:t>Copy the table including top row</a:t>
            </a:r>
          </a:p>
          <a:p>
            <a:pPr algn="l"/>
            <a:endParaRPr lang="en-US" sz="2400" dirty="0">
              <a:solidFill>
                <a:srgbClr val="777775"/>
              </a:solidFill>
              <a:latin typeface="Montserrat Semi-Bold"/>
              <a:ea typeface="Montserrat Semi-Bold"/>
              <a:cs typeface="Montserrat Semi-Bold"/>
              <a:sym typeface="Montserrat Semi-Bold"/>
            </a:endParaRPr>
          </a:p>
          <a:p>
            <a:pPr algn="l"/>
            <a:r>
              <a:rPr lang="en-US" sz="2400" dirty="0">
                <a:solidFill>
                  <a:srgbClr val="777775"/>
                </a:solidFill>
                <a:latin typeface="Montserrat Semi-Bold"/>
                <a:ea typeface="Montserrat Semi-Bold"/>
                <a:cs typeface="Montserrat Semi-Bold"/>
                <a:sym typeface="Montserrat Semi-Bold"/>
              </a:rPr>
              <a:t>Go back to the Orion table, in the cell above the row names, right click </a:t>
            </a:r>
            <a:r>
              <a:rPr lang="en-US" sz="2400" dirty="0">
                <a:solidFill>
                  <a:srgbClr val="AA7D66"/>
                </a:solidFill>
                <a:latin typeface="Montserrat Semi-Bold"/>
                <a:ea typeface="Montserrat Semi-Bold"/>
                <a:cs typeface="Montserrat Semi-Bold"/>
                <a:sym typeface="Montserrat Semi-Bold"/>
              </a:rPr>
              <a:t>Paste Data</a:t>
            </a:r>
          </a:p>
          <a:p>
            <a:pPr algn="l"/>
            <a:endParaRPr lang="en-US" sz="2400" b="1" dirty="0">
              <a:solidFill>
                <a:srgbClr val="777775"/>
              </a:solidFill>
              <a:latin typeface="Montserrat Semi-Bold"/>
              <a:ea typeface="Montserrat Semi-Bold"/>
              <a:cs typeface="Montserrat Semi-Bold"/>
              <a:sym typeface="Montserrat Semi-Bold"/>
            </a:endParaRPr>
          </a:p>
        </p:txBody>
      </p:sp>
      <p:sp>
        <p:nvSpPr>
          <p:cNvPr id="21" name="TextBox 21"/>
          <p:cNvSpPr txBox="1"/>
          <p:nvPr/>
        </p:nvSpPr>
        <p:spPr>
          <a:xfrm>
            <a:off x="1028700" y="840105"/>
            <a:ext cx="4643139" cy="638175"/>
          </a:xfrm>
          <a:prstGeom prst="rect">
            <a:avLst/>
          </a:prstGeom>
        </p:spPr>
        <p:txBody>
          <a:bodyPr lIns="0" tIns="0" rIns="0" bIns="0" rtlCol="0" anchor="t">
            <a:spAutoFit/>
          </a:bodyPr>
          <a:lstStyle/>
          <a:p>
            <a:pPr algn="l">
              <a:lnSpc>
                <a:spcPts val="4950"/>
              </a:lnSpc>
            </a:pPr>
            <a:r>
              <a:rPr lang="en-US" sz="4500" b="1" dirty="0">
                <a:solidFill>
                  <a:srgbClr val="4B4B3D"/>
                </a:solidFill>
                <a:latin typeface="Montserrat Ultra-Bold"/>
                <a:ea typeface="Montserrat Ultra-Bold"/>
                <a:cs typeface="Montserrat Ultra-Bold"/>
                <a:sym typeface="Montserrat Ultra-Bold"/>
              </a:rPr>
              <a:t>Copy &amp; Paste</a:t>
            </a:r>
          </a:p>
        </p:txBody>
      </p:sp>
      <p:sp>
        <p:nvSpPr>
          <p:cNvPr id="22" name="TextBox 14">
            <a:extLst>
              <a:ext uri="{FF2B5EF4-FFF2-40B4-BE49-F238E27FC236}">
                <a16:creationId xmlns:a16="http://schemas.microsoft.com/office/drawing/2014/main" id="{230629BA-2213-BE3B-9C64-4EEFE5C8995A}"/>
              </a:ext>
            </a:extLst>
          </p:cNvPr>
          <p:cNvSpPr txBox="1"/>
          <p:nvPr/>
        </p:nvSpPr>
        <p:spPr>
          <a:xfrm>
            <a:off x="12344400" y="443202"/>
            <a:ext cx="5376481" cy="193264"/>
          </a:xfrm>
          <a:prstGeom prst="rect">
            <a:avLst/>
          </a:prstGeom>
        </p:spPr>
        <p:txBody>
          <a:bodyPr lIns="0" tIns="0" rIns="0" bIns="0" rtlCol="0" anchor="t">
            <a:spAutoFit/>
          </a:bodyPr>
          <a:lstStyle/>
          <a:p>
            <a:pPr algn="r">
              <a:lnSpc>
                <a:spcPts val="1463"/>
              </a:lnSpc>
            </a:pPr>
            <a:r>
              <a:rPr lang="en-US" sz="1330" spc="532" dirty="0">
                <a:solidFill>
                  <a:srgbClr val="E8E3DA"/>
                </a:solidFill>
                <a:latin typeface="Montserrat Medium"/>
                <a:ea typeface="Montserrat Medium"/>
                <a:cs typeface="Montserrat Medium"/>
                <a:sym typeface="Montserrat Medium"/>
              </a:rPr>
              <a:t>2024 ORION USERS CONFERENCE</a:t>
            </a:r>
          </a:p>
        </p:txBody>
      </p:sp>
      <p:pic>
        <p:nvPicPr>
          <p:cNvPr id="24" name="Picture 23">
            <a:hlinkClick r:id="rId3" action="ppaction://hlinksldjump"/>
            <a:extLst>
              <a:ext uri="{FF2B5EF4-FFF2-40B4-BE49-F238E27FC236}">
                <a16:creationId xmlns:a16="http://schemas.microsoft.com/office/drawing/2014/main" id="{F6C5CBA3-90A4-2018-A2DB-50E5A9BA47BC}"/>
              </a:ext>
            </a:extLst>
          </p:cNvPr>
          <p:cNvPicPr>
            <a:picLocks noChangeAspect="1"/>
          </p:cNvPicPr>
          <p:nvPr/>
        </p:nvPicPr>
        <p:blipFill>
          <a:blip r:embed="rId4"/>
          <a:stretch>
            <a:fillRect/>
          </a:stretch>
        </p:blipFill>
        <p:spPr>
          <a:xfrm>
            <a:off x="8110707" y="1832622"/>
            <a:ext cx="5961905" cy="4485714"/>
          </a:xfrm>
          <a:prstGeom prst="rect">
            <a:avLst/>
          </a:prstGeom>
        </p:spPr>
      </p:pic>
      <p:pic>
        <p:nvPicPr>
          <p:cNvPr id="26" name="Picture 25">
            <a:hlinkClick r:id="rId3" action="ppaction://hlinksldjump"/>
            <a:extLst>
              <a:ext uri="{FF2B5EF4-FFF2-40B4-BE49-F238E27FC236}">
                <a16:creationId xmlns:a16="http://schemas.microsoft.com/office/drawing/2014/main" id="{C85B6B0C-C379-CA62-69D8-0B15E6E0DA7A}"/>
              </a:ext>
            </a:extLst>
          </p:cNvPr>
          <p:cNvPicPr>
            <a:picLocks noChangeAspect="1"/>
          </p:cNvPicPr>
          <p:nvPr/>
        </p:nvPicPr>
        <p:blipFill>
          <a:blip r:embed="rId5"/>
          <a:stretch>
            <a:fillRect/>
          </a:stretch>
        </p:blipFill>
        <p:spPr>
          <a:xfrm>
            <a:off x="11670945" y="1159192"/>
            <a:ext cx="3377821" cy="5578054"/>
          </a:xfrm>
          <a:prstGeom prst="rect">
            <a:avLst/>
          </a:prstGeom>
        </p:spPr>
      </p:pic>
      <p:pic>
        <p:nvPicPr>
          <p:cNvPr id="28" name="Picture 27">
            <a:hlinkClick r:id="rId3" action="ppaction://hlinksldjump"/>
            <a:extLst>
              <a:ext uri="{FF2B5EF4-FFF2-40B4-BE49-F238E27FC236}">
                <a16:creationId xmlns:a16="http://schemas.microsoft.com/office/drawing/2014/main" id="{D9390D0C-12C1-98BE-F6D0-E80CE4627A9C}"/>
              </a:ext>
            </a:extLst>
          </p:cNvPr>
          <p:cNvPicPr>
            <a:picLocks noChangeAspect="1"/>
          </p:cNvPicPr>
          <p:nvPr/>
        </p:nvPicPr>
        <p:blipFill>
          <a:blip r:embed="rId6"/>
          <a:stretch>
            <a:fillRect/>
          </a:stretch>
        </p:blipFill>
        <p:spPr>
          <a:xfrm>
            <a:off x="11834588" y="5622068"/>
            <a:ext cx="5961905" cy="44857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37590-1C62-1D44-1E37-2A39B1F4AA2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33AE167-9869-A0F3-E599-A07D8BF1CFAA}"/>
              </a:ext>
            </a:extLst>
          </p:cNvPr>
          <p:cNvGrpSpPr/>
          <p:nvPr/>
        </p:nvGrpSpPr>
        <p:grpSpPr>
          <a:xfrm>
            <a:off x="-1" y="0"/>
            <a:ext cx="18288001" cy="1646226"/>
            <a:chOff x="0" y="0"/>
            <a:chExt cx="7051532" cy="1375828"/>
          </a:xfrm>
        </p:grpSpPr>
        <p:sp>
          <p:nvSpPr>
            <p:cNvPr id="3" name="Freeform 3">
              <a:extLst>
                <a:ext uri="{FF2B5EF4-FFF2-40B4-BE49-F238E27FC236}">
                  <a16:creationId xmlns:a16="http://schemas.microsoft.com/office/drawing/2014/main" id="{D8CF2394-ABCC-BCF5-5E2D-04FC8845AE7D}"/>
                </a:ext>
              </a:extLst>
            </p:cNvPr>
            <p:cNvSpPr/>
            <p:nvPr/>
          </p:nvSpPr>
          <p:spPr>
            <a:xfrm>
              <a:off x="0" y="0"/>
              <a:ext cx="7051532" cy="1375828"/>
            </a:xfrm>
            <a:custGeom>
              <a:avLst/>
              <a:gdLst/>
              <a:ahLst/>
              <a:cxnLst/>
              <a:rect l="l" t="t" r="r" b="b"/>
              <a:pathLst>
                <a:path w="7051532" h="1375828">
                  <a:moveTo>
                    <a:pt x="0" y="0"/>
                  </a:moveTo>
                  <a:lnTo>
                    <a:pt x="7051532" y="0"/>
                  </a:lnTo>
                  <a:lnTo>
                    <a:pt x="7051532" y="1375828"/>
                  </a:lnTo>
                  <a:lnTo>
                    <a:pt x="0" y="1375828"/>
                  </a:lnTo>
                  <a:close/>
                </a:path>
              </a:pathLst>
            </a:custGeom>
            <a:solidFill>
              <a:srgbClr val="AA7D66"/>
            </a:solidFill>
          </p:spPr>
          <p:txBody>
            <a:bodyPr/>
            <a:lstStyle/>
            <a:p>
              <a:endParaRPr lang="en-US" dirty="0"/>
            </a:p>
          </p:txBody>
        </p:sp>
      </p:grpSp>
      <p:sp>
        <p:nvSpPr>
          <p:cNvPr id="4" name="TextBox 4">
            <a:extLst>
              <a:ext uri="{FF2B5EF4-FFF2-40B4-BE49-F238E27FC236}">
                <a16:creationId xmlns:a16="http://schemas.microsoft.com/office/drawing/2014/main" id="{9720D8F7-DD20-9412-FB82-E163DDED1071}"/>
              </a:ext>
            </a:extLst>
          </p:cNvPr>
          <p:cNvSpPr txBox="1"/>
          <p:nvPr/>
        </p:nvSpPr>
        <p:spPr>
          <a:xfrm>
            <a:off x="6455758" y="666699"/>
            <a:ext cx="2688241" cy="687689"/>
          </a:xfrm>
          <a:prstGeom prst="rect">
            <a:avLst/>
          </a:prstGeom>
        </p:spPr>
        <p:txBody>
          <a:bodyPr wrap="square" lIns="0" tIns="0" rIns="0" bIns="0" rtlCol="0" anchor="t">
            <a:spAutoFit/>
          </a:bodyPr>
          <a:lstStyle/>
          <a:p>
            <a:pPr algn="r">
              <a:lnSpc>
                <a:spcPts val="5721"/>
              </a:lnSpc>
            </a:pPr>
            <a:r>
              <a:rPr lang="en-US" sz="4400" b="1" dirty="0">
                <a:solidFill>
                  <a:srgbClr val="FFFFFF"/>
                </a:solidFill>
                <a:latin typeface="Montserrat Ultra-Bold"/>
                <a:ea typeface="Montserrat Ultra-Bold"/>
                <a:cs typeface="Montserrat Ultra-Bold"/>
                <a:sym typeface="Montserrat Ultra-Bold"/>
              </a:rPr>
              <a:t>Export</a:t>
            </a:r>
          </a:p>
        </p:txBody>
      </p:sp>
      <p:sp>
        <p:nvSpPr>
          <p:cNvPr id="50" name="TextBox 50">
            <a:extLst>
              <a:ext uri="{FF2B5EF4-FFF2-40B4-BE49-F238E27FC236}">
                <a16:creationId xmlns:a16="http://schemas.microsoft.com/office/drawing/2014/main" id="{158AAC11-9311-F032-C245-F43DEB781EE4}"/>
              </a:ext>
            </a:extLst>
          </p:cNvPr>
          <p:cNvSpPr txBox="1"/>
          <p:nvPr/>
        </p:nvSpPr>
        <p:spPr>
          <a:xfrm>
            <a:off x="9143999" y="531473"/>
            <a:ext cx="3255158" cy="869469"/>
          </a:xfrm>
          <a:prstGeom prst="rect">
            <a:avLst/>
          </a:prstGeom>
        </p:spPr>
        <p:txBody>
          <a:bodyPr lIns="0" tIns="0" rIns="0" bIns="0" rtlCol="0" anchor="t">
            <a:spAutoFit/>
          </a:bodyPr>
          <a:lstStyle/>
          <a:p>
            <a:pPr algn="l">
              <a:lnSpc>
                <a:spcPts val="6400"/>
              </a:lnSpc>
            </a:pPr>
            <a:r>
              <a:rPr lang="en-US" sz="6600" dirty="0">
                <a:solidFill>
                  <a:schemeClr val="bg2"/>
                </a:solidFill>
                <a:latin typeface="Brittany"/>
                <a:ea typeface="Brittany"/>
                <a:cs typeface="Brittany"/>
                <a:sym typeface="Brittany"/>
              </a:rPr>
              <a:t>Import</a:t>
            </a:r>
          </a:p>
        </p:txBody>
      </p:sp>
      <p:grpSp>
        <p:nvGrpSpPr>
          <p:cNvPr id="51" name="Group 51">
            <a:extLst>
              <a:ext uri="{FF2B5EF4-FFF2-40B4-BE49-F238E27FC236}">
                <a16:creationId xmlns:a16="http://schemas.microsoft.com/office/drawing/2014/main" id="{477B9F83-ED96-9EF7-B1CB-302C2C426654}"/>
              </a:ext>
            </a:extLst>
          </p:cNvPr>
          <p:cNvGrpSpPr/>
          <p:nvPr/>
        </p:nvGrpSpPr>
        <p:grpSpPr>
          <a:xfrm rot="-10800000">
            <a:off x="0" y="9400044"/>
            <a:ext cx="18288000" cy="254790"/>
            <a:chOff x="0" y="0"/>
            <a:chExt cx="52429688" cy="571500"/>
          </a:xfrm>
        </p:grpSpPr>
        <p:sp>
          <p:nvSpPr>
            <p:cNvPr id="52" name="Freeform 52">
              <a:extLst>
                <a:ext uri="{FF2B5EF4-FFF2-40B4-BE49-F238E27FC236}">
                  <a16:creationId xmlns:a16="http://schemas.microsoft.com/office/drawing/2014/main" id="{6A105D29-7FCC-97A2-0F1D-0AB16BDA7A62}"/>
                </a:ext>
              </a:extLst>
            </p:cNvPr>
            <p:cNvSpPr/>
            <p:nvPr/>
          </p:nvSpPr>
          <p:spPr>
            <a:xfrm>
              <a:off x="0" y="255270"/>
              <a:ext cx="52429687" cy="69850"/>
            </a:xfrm>
            <a:custGeom>
              <a:avLst/>
              <a:gdLst/>
              <a:ahLst/>
              <a:cxnLst/>
              <a:rect l="l" t="t" r="r" b="b"/>
              <a:pathLst>
                <a:path w="52429687" h="69850">
                  <a:moveTo>
                    <a:pt x="52138858" y="0"/>
                  </a:moveTo>
                  <a:lnTo>
                    <a:pt x="0" y="0"/>
                  </a:lnTo>
                  <a:lnTo>
                    <a:pt x="0" y="69850"/>
                  </a:lnTo>
                  <a:lnTo>
                    <a:pt x="52429687" y="69850"/>
                  </a:lnTo>
                  <a:lnTo>
                    <a:pt x="52429687" y="0"/>
                  </a:lnTo>
                  <a:close/>
                </a:path>
              </a:pathLst>
            </a:custGeom>
            <a:solidFill>
              <a:srgbClr val="AA7D66"/>
            </a:solidFill>
          </p:spPr>
          <p:txBody>
            <a:bodyPr/>
            <a:lstStyle/>
            <a:p>
              <a:endParaRPr lang="en-US"/>
            </a:p>
          </p:txBody>
        </p:sp>
      </p:grpSp>
      <p:grpSp>
        <p:nvGrpSpPr>
          <p:cNvPr id="53" name="Group 53">
            <a:extLst>
              <a:ext uri="{FF2B5EF4-FFF2-40B4-BE49-F238E27FC236}">
                <a16:creationId xmlns:a16="http://schemas.microsoft.com/office/drawing/2014/main" id="{9E986738-8B21-67AD-5E86-84B5D03C4B81}"/>
              </a:ext>
            </a:extLst>
          </p:cNvPr>
          <p:cNvGrpSpPr/>
          <p:nvPr/>
        </p:nvGrpSpPr>
        <p:grpSpPr>
          <a:xfrm rot="-5400000">
            <a:off x="3090683" y="4889812"/>
            <a:ext cx="6949440" cy="254790"/>
            <a:chOff x="0" y="0"/>
            <a:chExt cx="15077571" cy="571500"/>
          </a:xfrm>
        </p:grpSpPr>
        <p:sp>
          <p:nvSpPr>
            <p:cNvPr id="54" name="Freeform 54">
              <a:extLst>
                <a:ext uri="{FF2B5EF4-FFF2-40B4-BE49-F238E27FC236}">
                  <a16:creationId xmlns:a16="http://schemas.microsoft.com/office/drawing/2014/main" id="{E8372076-656C-4917-B729-870E95087D09}"/>
                </a:ext>
              </a:extLst>
            </p:cNvPr>
            <p:cNvSpPr/>
            <p:nvPr/>
          </p:nvSpPr>
          <p:spPr>
            <a:xfrm>
              <a:off x="0" y="255270"/>
              <a:ext cx="15077571" cy="69850"/>
            </a:xfrm>
            <a:custGeom>
              <a:avLst/>
              <a:gdLst/>
              <a:ahLst/>
              <a:cxnLst/>
              <a:rect l="l" t="t" r="r" b="b"/>
              <a:pathLst>
                <a:path w="15077571" h="69850">
                  <a:moveTo>
                    <a:pt x="14786741" y="0"/>
                  </a:moveTo>
                  <a:lnTo>
                    <a:pt x="0" y="0"/>
                  </a:lnTo>
                  <a:lnTo>
                    <a:pt x="0" y="69850"/>
                  </a:lnTo>
                  <a:lnTo>
                    <a:pt x="15077571" y="69850"/>
                  </a:lnTo>
                  <a:lnTo>
                    <a:pt x="15077571" y="0"/>
                  </a:lnTo>
                  <a:close/>
                </a:path>
              </a:pathLst>
            </a:custGeom>
            <a:solidFill>
              <a:srgbClr val="AA7D66"/>
            </a:solidFill>
          </p:spPr>
          <p:txBody>
            <a:bodyPr/>
            <a:lstStyle/>
            <a:p>
              <a:endParaRPr lang="en-US"/>
            </a:p>
          </p:txBody>
        </p:sp>
      </p:grpSp>
      <p:sp>
        <p:nvSpPr>
          <p:cNvPr id="57" name="TextBox 14">
            <a:extLst>
              <a:ext uri="{FF2B5EF4-FFF2-40B4-BE49-F238E27FC236}">
                <a16:creationId xmlns:a16="http://schemas.microsoft.com/office/drawing/2014/main" id="{0BB66F19-7B51-0AC9-EE46-11546FBE5CE6}"/>
              </a:ext>
            </a:extLst>
          </p:cNvPr>
          <p:cNvSpPr txBox="1"/>
          <p:nvPr/>
        </p:nvSpPr>
        <p:spPr>
          <a:xfrm>
            <a:off x="6442171" y="9763441"/>
            <a:ext cx="5376481" cy="193264"/>
          </a:xfrm>
          <a:prstGeom prst="rect">
            <a:avLst/>
          </a:prstGeom>
        </p:spPr>
        <p:txBody>
          <a:bodyPr lIns="0" tIns="0" rIns="0" bIns="0" rtlCol="0" anchor="t">
            <a:spAutoFit/>
          </a:bodyPr>
          <a:lstStyle/>
          <a:p>
            <a:pPr algn="ctr">
              <a:lnSpc>
                <a:spcPts val="1463"/>
              </a:lnSpc>
            </a:pPr>
            <a:r>
              <a:rPr lang="en-US" sz="1330" spc="532" dirty="0">
                <a:solidFill>
                  <a:srgbClr val="AA7D66"/>
                </a:solidFill>
                <a:latin typeface="Montserrat Medium"/>
                <a:ea typeface="Montserrat Medium"/>
                <a:cs typeface="Montserrat Medium"/>
                <a:sym typeface="Montserrat Medium"/>
              </a:rPr>
              <a:t>2024 ORION USERS CONFERENCE</a:t>
            </a:r>
          </a:p>
        </p:txBody>
      </p:sp>
      <p:sp>
        <p:nvSpPr>
          <p:cNvPr id="58" name="TextBox 15">
            <a:extLst>
              <a:ext uri="{FF2B5EF4-FFF2-40B4-BE49-F238E27FC236}">
                <a16:creationId xmlns:a16="http://schemas.microsoft.com/office/drawing/2014/main" id="{5A5BFCBE-22D6-E3AF-7081-798075741F56}"/>
              </a:ext>
            </a:extLst>
          </p:cNvPr>
          <p:cNvSpPr txBox="1"/>
          <p:nvPr/>
        </p:nvSpPr>
        <p:spPr>
          <a:xfrm>
            <a:off x="534678" y="1908663"/>
            <a:ext cx="7467600" cy="6924331"/>
          </a:xfrm>
          <a:prstGeom prst="rect">
            <a:avLst/>
          </a:prstGeom>
        </p:spPr>
        <p:txBody>
          <a:bodyPr wrap="square" lIns="0" tIns="0" rIns="0" bIns="0" rtlCol="0" anchor="t">
            <a:spAutoFit/>
          </a:bodyPr>
          <a:lstStyle/>
          <a:p>
            <a:pPr algn="l">
              <a:lnSpc>
                <a:spcPts val="3199"/>
              </a:lnSpc>
            </a:pPr>
            <a:r>
              <a:rPr lang="en-US" dirty="0">
                <a:solidFill>
                  <a:srgbClr val="663300"/>
                </a:solidFill>
                <a:latin typeface="Montserrat Semi-Bold"/>
                <a:ea typeface="Montserrat Semi-Bold"/>
                <a:cs typeface="Montserrat Semi-Bold"/>
                <a:sym typeface="Montserrat Semi-Bold"/>
              </a:rPr>
              <a:t>Click on Named Tables, Named Table Export</a:t>
            </a: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endParaRPr lang="en-US" sz="1599" dirty="0">
              <a:solidFill>
                <a:srgbClr val="AA7D66"/>
              </a:solidFill>
              <a:latin typeface="Montserrat Semi-Bold"/>
              <a:ea typeface="Montserrat Semi-Bold"/>
              <a:cs typeface="Montserrat Semi-Bold"/>
              <a:sym typeface="Montserrat Semi-Bold"/>
            </a:endParaRP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r>
              <a:rPr lang="en-US" dirty="0">
                <a:solidFill>
                  <a:srgbClr val="663300"/>
                </a:solidFill>
                <a:latin typeface="Montserrat Semi-Bold"/>
                <a:ea typeface="Montserrat Semi-Bold"/>
                <a:cs typeface="Montserrat Semi-Bold"/>
                <a:sym typeface="Montserrat Semi-Bold"/>
              </a:rPr>
              <a:t>Select Tax Year and Named Table, Submit</a:t>
            </a: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r>
              <a:rPr lang="en-US" dirty="0">
                <a:solidFill>
                  <a:srgbClr val="663300"/>
                </a:solidFill>
                <a:latin typeface="Montserrat Semi-Bold"/>
                <a:ea typeface="Montserrat Semi-Bold"/>
                <a:cs typeface="Montserrat Semi-Bold"/>
                <a:sym typeface="Montserrat Semi-Bold"/>
              </a:rPr>
              <a:t>Once the job completes, View Output and Save</a:t>
            </a: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endParaRPr lang="en-US" sz="1599" dirty="0">
              <a:solidFill>
                <a:srgbClr val="777775"/>
              </a:solidFill>
              <a:latin typeface="Montserrat Semi-Bold"/>
              <a:ea typeface="Montserrat Semi-Bold"/>
              <a:cs typeface="Montserrat Semi-Bold"/>
              <a:sym typeface="Montserrat Semi-Bold"/>
            </a:endParaRPr>
          </a:p>
          <a:p>
            <a:pPr algn="l">
              <a:lnSpc>
                <a:spcPts val="3199"/>
              </a:lnSpc>
            </a:pPr>
            <a:endParaRPr lang="en-US" sz="1599" b="1" dirty="0">
              <a:solidFill>
                <a:srgbClr val="777775"/>
              </a:solidFill>
              <a:latin typeface="Montserrat Semi-Bold"/>
              <a:ea typeface="Montserrat Semi-Bold"/>
              <a:cs typeface="Montserrat Semi-Bold"/>
              <a:sym typeface="Montserrat Semi-Bold"/>
            </a:endParaRPr>
          </a:p>
        </p:txBody>
      </p:sp>
      <p:pic>
        <p:nvPicPr>
          <p:cNvPr id="60" name="Picture 59">
            <a:extLst>
              <a:ext uri="{FF2B5EF4-FFF2-40B4-BE49-F238E27FC236}">
                <a16:creationId xmlns:a16="http://schemas.microsoft.com/office/drawing/2014/main" id="{FFA69E6E-4522-72F9-1EB1-AB5D357B222E}"/>
              </a:ext>
            </a:extLst>
          </p:cNvPr>
          <p:cNvPicPr>
            <a:picLocks noChangeAspect="1"/>
          </p:cNvPicPr>
          <p:nvPr/>
        </p:nvPicPr>
        <p:blipFill>
          <a:blip r:embed="rId2"/>
          <a:stretch>
            <a:fillRect/>
          </a:stretch>
        </p:blipFill>
        <p:spPr>
          <a:xfrm>
            <a:off x="831294" y="2359324"/>
            <a:ext cx="4270015" cy="1941405"/>
          </a:xfrm>
          <a:prstGeom prst="rect">
            <a:avLst/>
          </a:prstGeom>
        </p:spPr>
      </p:pic>
      <p:grpSp>
        <p:nvGrpSpPr>
          <p:cNvPr id="61" name="Group 53">
            <a:extLst>
              <a:ext uri="{FF2B5EF4-FFF2-40B4-BE49-F238E27FC236}">
                <a16:creationId xmlns:a16="http://schemas.microsoft.com/office/drawing/2014/main" id="{E0DDC27E-11D3-E931-F8A8-41C6DDE97B00}"/>
              </a:ext>
            </a:extLst>
          </p:cNvPr>
          <p:cNvGrpSpPr/>
          <p:nvPr/>
        </p:nvGrpSpPr>
        <p:grpSpPr>
          <a:xfrm rot="-5400000">
            <a:off x="8522669" y="4889813"/>
            <a:ext cx="6949440" cy="254790"/>
            <a:chOff x="0" y="0"/>
            <a:chExt cx="15077571" cy="571500"/>
          </a:xfrm>
        </p:grpSpPr>
        <p:sp>
          <p:nvSpPr>
            <p:cNvPr id="62" name="Freeform 54">
              <a:extLst>
                <a:ext uri="{FF2B5EF4-FFF2-40B4-BE49-F238E27FC236}">
                  <a16:creationId xmlns:a16="http://schemas.microsoft.com/office/drawing/2014/main" id="{278FDCC7-0C34-CC8F-7905-2DE952C89233}"/>
                </a:ext>
              </a:extLst>
            </p:cNvPr>
            <p:cNvSpPr/>
            <p:nvPr/>
          </p:nvSpPr>
          <p:spPr>
            <a:xfrm>
              <a:off x="0" y="255270"/>
              <a:ext cx="15077571" cy="69850"/>
            </a:xfrm>
            <a:custGeom>
              <a:avLst/>
              <a:gdLst/>
              <a:ahLst/>
              <a:cxnLst/>
              <a:rect l="l" t="t" r="r" b="b"/>
              <a:pathLst>
                <a:path w="15077571" h="69850">
                  <a:moveTo>
                    <a:pt x="14786741" y="0"/>
                  </a:moveTo>
                  <a:lnTo>
                    <a:pt x="0" y="0"/>
                  </a:lnTo>
                  <a:lnTo>
                    <a:pt x="0" y="69850"/>
                  </a:lnTo>
                  <a:lnTo>
                    <a:pt x="15077571" y="69850"/>
                  </a:lnTo>
                  <a:lnTo>
                    <a:pt x="15077571" y="0"/>
                  </a:lnTo>
                  <a:close/>
                </a:path>
              </a:pathLst>
            </a:custGeom>
            <a:solidFill>
              <a:srgbClr val="AA7D66"/>
            </a:solidFill>
          </p:spPr>
          <p:txBody>
            <a:bodyPr/>
            <a:lstStyle/>
            <a:p>
              <a:endParaRPr lang="en-US"/>
            </a:p>
          </p:txBody>
        </p:sp>
      </p:grpSp>
      <p:sp>
        <p:nvSpPr>
          <p:cNvPr id="64" name="TextBox 63">
            <a:extLst>
              <a:ext uri="{FF2B5EF4-FFF2-40B4-BE49-F238E27FC236}">
                <a16:creationId xmlns:a16="http://schemas.microsoft.com/office/drawing/2014/main" id="{6984991B-5D50-FE37-B43C-DE3D0F08E13F}"/>
              </a:ext>
            </a:extLst>
          </p:cNvPr>
          <p:cNvSpPr txBox="1"/>
          <p:nvPr/>
        </p:nvSpPr>
        <p:spPr>
          <a:xfrm>
            <a:off x="6761467" y="1908663"/>
            <a:ext cx="4968029" cy="6612708"/>
          </a:xfrm>
          <a:prstGeom prst="rect">
            <a:avLst/>
          </a:prstGeom>
          <a:noFill/>
        </p:spPr>
        <p:txBody>
          <a:bodyPr wrap="square">
            <a:spAutoFit/>
          </a:bodyPr>
          <a:lstStyle/>
          <a:p>
            <a:pPr algn="l">
              <a:lnSpc>
                <a:spcPts val="3199"/>
              </a:lnSpc>
            </a:pPr>
            <a:r>
              <a:rPr lang="en-US" dirty="0">
                <a:solidFill>
                  <a:srgbClr val="663300"/>
                </a:solidFill>
                <a:latin typeface="Montserrat Semi-Bold"/>
                <a:ea typeface="Montserrat Semi-Bold"/>
                <a:cs typeface="Montserrat Semi-Bold"/>
                <a:sym typeface="Montserrat Semi-Bold"/>
              </a:rPr>
              <a:t>Open saved table in Excel</a:t>
            </a:r>
          </a:p>
          <a:p>
            <a:pPr algn="l">
              <a:lnSpc>
                <a:spcPts val="3199"/>
              </a:lnSpc>
            </a:pPr>
            <a:endParaRPr lang="en-US" dirty="0">
              <a:solidFill>
                <a:srgbClr val="663300"/>
              </a:solidFill>
              <a:latin typeface="Montserrat Semi-Bold"/>
              <a:ea typeface="Montserrat Semi-Bold"/>
              <a:cs typeface="Montserrat Semi-Bold"/>
              <a:sym typeface="Montserrat Semi-Bold"/>
            </a:endParaRPr>
          </a:p>
          <a:p>
            <a:pPr algn="l">
              <a:lnSpc>
                <a:spcPts val="3199"/>
              </a:lnSpc>
            </a:pPr>
            <a:r>
              <a:rPr lang="en-US" dirty="0">
                <a:solidFill>
                  <a:srgbClr val="663300"/>
                </a:solidFill>
                <a:latin typeface="Montserrat Semi-Bold"/>
                <a:ea typeface="Montserrat Semi-Bold"/>
                <a:cs typeface="Montserrat Semi-Bold"/>
                <a:sym typeface="Montserrat Semi-Bold"/>
              </a:rPr>
              <a:t>Make any edits needed – do not alter columns</a:t>
            </a: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nSpc>
                <a:spcPts val="3199"/>
              </a:lnSpc>
            </a:pPr>
            <a:r>
              <a:rPr lang="en-US" dirty="0">
                <a:solidFill>
                  <a:srgbClr val="663300"/>
                </a:solidFill>
                <a:latin typeface="Montserrat Semi-Bold"/>
                <a:ea typeface="Montserrat Semi-Bold"/>
                <a:cs typeface="Montserrat Semi-Bold"/>
                <a:sym typeface="Montserrat Semi-Bold"/>
              </a:rPr>
              <a:t>Save workbook</a:t>
            </a:r>
          </a:p>
        </p:txBody>
      </p:sp>
      <p:pic>
        <p:nvPicPr>
          <p:cNvPr id="66" name="Picture 65">
            <a:hlinkClick r:id="rId3" action="ppaction://hlinksldjump"/>
            <a:extLst>
              <a:ext uri="{FF2B5EF4-FFF2-40B4-BE49-F238E27FC236}">
                <a16:creationId xmlns:a16="http://schemas.microsoft.com/office/drawing/2014/main" id="{B3ED1D8A-D752-78A6-83D7-DB9A952FBD44}"/>
              </a:ext>
            </a:extLst>
          </p:cNvPr>
          <p:cNvPicPr>
            <a:picLocks noChangeAspect="1"/>
          </p:cNvPicPr>
          <p:nvPr/>
        </p:nvPicPr>
        <p:blipFill>
          <a:blip r:embed="rId4"/>
          <a:stretch>
            <a:fillRect/>
          </a:stretch>
        </p:blipFill>
        <p:spPr>
          <a:xfrm>
            <a:off x="843549" y="4878495"/>
            <a:ext cx="4245506" cy="1752935"/>
          </a:xfrm>
          <a:prstGeom prst="rect">
            <a:avLst/>
          </a:prstGeom>
        </p:spPr>
      </p:pic>
      <p:pic>
        <p:nvPicPr>
          <p:cNvPr id="68" name="Picture 67">
            <a:hlinkClick r:id="rId3" action="ppaction://hlinksldjump"/>
            <a:extLst>
              <a:ext uri="{FF2B5EF4-FFF2-40B4-BE49-F238E27FC236}">
                <a16:creationId xmlns:a16="http://schemas.microsoft.com/office/drawing/2014/main" id="{671C0A85-AB8B-44B6-9AB5-15650C5088BC}"/>
              </a:ext>
            </a:extLst>
          </p:cNvPr>
          <p:cNvPicPr>
            <a:picLocks noChangeAspect="1"/>
          </p:cNvPicPr>
          <p:nvPr/>
        </p:nvPicPr>
        <p:blipFill>
          <a:blip r:embed="rId5"/>
          <a:stretch>
            <a:fillRect/>
          </a:stretch>
        </p:blipFill>
        <p:spPr>
          <a:xfrm>
            <a:off x="1082552" y="7308205"/>
            <a:ext cx="3767498" cy="1749781"/>
          </a:xfrm>
          <a:prstGeom prst="rect">
            <a:avLst/>
          </a:prstGeom>
        </p:spPr>
      </p:pic>
      <p:pic>
        <p:nvPicPr>
          <p:cNvPr id="70" name="Picture 69">
            <a:hlinkClick r:id="rId3" action="ppaction://hlinksldjump"/>
            <a:extLst>
              <a:ext uri="{FF2B5EF4-FFF2-40B4-BE49-F238E27FC236}">
                <a16:creationId xmlns:a16="http://schemas.microsoft.com/office/drawing/2014/main" id="{182A0CBB-69EE-BBDF-767A-4E344BBE62F1}"/>
              </a:ext>
            </a:extLst>
          </p:cNvPr>
          <p:cNvPicPr>
            <a:picLocks noChangeAspect="1"/>
          </p:cNvPicPr>
          <p:nvPr/>
        </p:nvPicPr>
        <p:blipFill>
          <a:blip r:embed="rId6"/>
          <a:stretch>
            <a:fillRect/>
          </a:stretch>
        </p:blipFill>
        <p:spPr>
          <a:xfrm>
            <a:off x="7502624" y="3859383"/>
            <a:ext cx="3485714" cy="3990476"/>
          </a:xfrm>
          <a:prstGeom prst="rect">
            <a:avLst/>
          </a:prstGeom>
        </p:spPr>
      </p:pic>
      <p:sp>
        <p:nvSpPr>
          <p:cNvPr id="71" name="TextBox 70">
            <a:extLst>
              <a:ext uri="{FF2B5EF4-FFF2-40B4-BE49-F238E27FC236}">
                <a16:creationId xmlns:a16="http://schemas.microsoft.com/office/drawing/2014/main" id="{B7B9CD67-BE7D-5E0C-F475-1BE61354840F}"/>
              </a:ext>
            </a:extLst>
          </p:cNvPr>
          <p:cNvSpPr txBox="1"/>
          <p:nvPr/>
        </p:nvSpPr>
        <p:spPr>
          <a:xfrm>
            <a:off x="12269246" y="1908662"/>
            <a:ext cx="5561554" cy="6612708"/>
          </a:xfrm>
          <a:prstGeom prst="rect">
            <a:avLst/>
          </a:prstGeom>
          <a:noFill/>
        </p:spPr>
        <p:txBody>
          <a:bodyPr wrap="square">
            <a:spAutoFit/>
          </a:bodyPr>
          <a:lstStyle/>
          <a:p>
            <a:pPr algn="l">
              <a:lnSpc>
                <a:spcPts val="3199"/>
              </a:lnSpc>
            </a:pPr>
            <a:r>
              <a:rPr lang="en-US" sz="1800" dirty="0">
                <a:solidFill>
                  <a:srgbClr val="663300"/>
                </a:solidFill>
                <a:latin typeface="Montserrat Semi-Bold"/>
                <a:ea typeface="Montserrat Semi-Bold"/>
                <a:cs typeface="Montserrat Semi-Bold"/>
                <a:sym typeface="Montserrat Semi-Bold"/>
              </a:rPr>
              <a:t>Click on Named Tables, Named Table Import</a:t>
            </a: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gn="l">
              <a:lnSpc>
                <a:spcPts val="3199"/>
              </a:lnSpc>
            </a:pPr>
            <a:r>
              <a:rPr lang="en-US" dirty="0">
                <a:solidFill>
                  <a:srgbClr val="663300"/>
                </a:solidFill>
                <a:latin typeface="Montserrat Semi-Bold"/>
                <a:ea typeface="Montserrat Semi-Bold"/>
                <a:cs typeface="Montserrat Semi-Bold"/>
                <a:sym typeface="Montserrat Semi-Bold"/>
              </a:rPr>
              <a:t>Select Tax Year, Named Table, and Import File Path (Excel table) – Default Build &amp; Compile Checkbox, Submit</a:t>
            </a: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endParaRPr lang="en-US" sz="1800" dirty="0">
              <a:solidFill>
                <a:srgbClr val="777775"/>
              </a:solidFill>
              <a:latin typeface="Montserrat Semi-Bold"/>
              <a:ea typeface="Montserrat Semi-Bold"/>
              <a:cs typeface="Montserrat Semi-Bold"/>
              <a:sym typeface="Montserrat Semi-Bold"/>
            </a:endParaRP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endParaRPr lang="en-US" dirty="0">
              <a:solidFill>
                <a:srgbClr val="777775"/>
              </a:solidFill>
              <a:latin typeface="Montserrat Semi-Bold"/>
              <a:ea typeface="Montserrat Semi-Bold"/>
              <a:cs typeface="Montserrat Semi-Bold"/>
              <a:sym typeface="Montserrat Semi-Bold"/>
            </a:endParaRPr>
          </a:p>
          <a:p>
            <a:pPr algn="l">
              <a:lnSpc>
                <a:spcPts val="3199"/>
              </a:lnSpc>
            </a:pPr>
            <a:r>
              <a:rPr lang="en-US" dirty="0">
                <a:solidFill>
                  <a:srgbClr val="663300"/>
                </a:solidFill>
                <a:latin typeface="Montserrat Semi-Bold"/>
                <a:ea typeface="Montserrat Semi-Bold"/>
                <a:cs typeface="Montserrat Semi-Bold"/>
                <a:sym typeface="Montserrat Semi-Bold"/>
              </a:rPr>
              <a:t>Named Table will be updated</a:t>
            </a:r>
            <a:endParaRPr lang="en-US" sz="1800" dirty="0">
              <a:solidFill>
                <a:srgbClr val="663300"/>
              </a:solidFill>
              <a:latin typeface="Montserrat Semi-Bold"/>
              <a:ea typeface="Montserrat Semi-Bold"/>
              <a:cs typeface="Montserrat Semi-Bold"/>
              <a:sym typeface="Montserrat Semi-Bold"/>
            </a:endParaRPr>
          </a:p>
        </p:txBody>
      </p:sp>
      <p:pic>
        <p:nvPicPr>
          <p:cNvPr id="72" name="Picture 71">
            <a:hlinkClick r:id="rId3" action="ppaction://hlinksldjump"/>
            <a:extLst>
              <a:ext uri="{FF2B5EF4-FFF2-40B4-BE49-F238E27FC236}">
                <a16:creationId xmlns:a16="http://schemas.microsoft.com/office/drawing/2014/main" id="{8D269ED6-A845-EF63-FF32-5B3F964AF96D}"/>
              </a:ext>
            </a:extLst>
          </p:cNvPr>
          <p:cNvPicPr>
            <a:picLocks noChangeAspect="1"/>
          </p:cNvPicPr>
          <p:nvPr/>
        </p:nvPicPr>
        <p:blipFill>
          <a:blip r:embed="rId2"/>
          <a:stretch>
            <a:fillRect/>
          </a:stretch>
        </p:blipFill>
        <p:spPr>
          <a:xfrm>
            <a:off x="12915015" y="2484778"/>
            <a:ext cx="4270015" cy="1941405"/>
          </a:xfrm>
          <a:prstGeom prst="rect">
            <a:avLst/>
          </a:prstGeom>
        </p:spPr>
      </p:pic>
      <p:pic>
        <p:nvPicPr>
          <p:cNvPr id="74" name="Picture 73">
            <a:hlinkClick r:id="rId3" action="ppaction://hlinksldjump"/>
            <a:extLst>
              <a:ext uri="{FF2B5EF4-FFF2-40B4-BE49-F238E27FC236}">
                <a16:creationId xmlns:a16="http://schemas.microsoft.com/office/drawing/2014/main" id="{DF40E6DF-62D0-4E77-1392-24C4573CDFAF}"/>
              </a:ext>
            </a:extLst>
          </p:cNvPr>
          <p:cNvPicPr>
            <a:picLocks noChangeAspect="1"/>
          </p:cNvPicPr>
          <p:nvPr/>
        </p:nvPicPr>
        <p:blipFill>
          <a:blip r:embed="rId7"/>
          <a:stretch>
            <a:fillRect/>
          </a:stretch>
        </p:blipFill>
        <p:spPr>
          <a:xfrm>
            <a:off x="12961798" y="6195206"/>
            <a:ext cx="4257761" cy="1834002"/>
          </a:xfrm>
          <a:prstGeom prst="rect">
            <a:avLst/>
          </a:prstGeom>
        </p:spPr>
      </p:pic>
    </p:spTree>
    <p:extLst>
      <p:ext uri="{BB962C8B-B14F-4D97-AF65-F5344CB8AC3E}">
        <p14:creationId xmlns:p14="http://schemas.microsoft.com/office/powerpoint/2010/main" val="3988541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316" y="2858038"/>
            <a:ext cx="8381683" cy="7428962"/>
            <a:chOff x="0" y="0"/>
            <a:chExt cx="2835285" cy="2758034"/>
          </a:xfrm>
        </p:grpSpPr>
        <p:sp>
          <p:nvSpPr>
            <p:cNvPr id="3" name="Freeform 3"/>
            <p:cNvSpPr/>
            <p:nvPr/>
          </p:nvSpPr>
          <p:spPr>
            <a:xfrm>
              <a:off x="0" y="0"/>
              <a:ext cx="2835285" cy="2758034"/>
            </a:xfrm>
            <a:custGeom>
              <a:avLst/>
              <a:gdLst/>
              <a:ahLst/>
              <a:cxnLst/>
              <a:rect l="l" t="t" r="r" b="b"/>
              <a:pathLst>
                <a:path w="2835285" h="2758034">
                  <a:moveTo>
                    <a:pt x="0" y="0"/>
                  </a:moveTo>
                  <a:lnTo>
                    <a:pt x="2835285" y="0"/>
                  </a:lnTo>
                  <a:lnTo>
                    <a:pt x="2835285" y="2758034"/>
                  </a:lnTo>
                  <a:lnTo>
                    <a:pt x="0" y="2758034"/>
                  </a:lnTo>
                  <a:close/>
                </a:path>
              </a:pathLst>
            </a:custGeom>
            <a:solidFill>
              <a:srgbClr val="AA7D66"/>
            </a:solidFill>
          </p:spPr>
          <p:txBody>
            <a:bodyPr/>
            <a:lstStyle/>
            <a:p>
              <a:endParaRPr lang="en-US"/>
            </a:p>
          </p:txBody>
        </p:sp>
      </p:grpSp>
      <p:grpSp>
        <p:nvGrpSpPr>
          <p:cNvPr id="4" name="Group 4"/>
          <p:cNvGrpSpPr>
            <a:grpSpLocks noChangeAspect="1"/>
          </p:cNvGrpSpPr>
          <p:nvPr/>
        </p:nvGrpSpPr>
        <p:grpSpPr>
          <a:xfrm>
            <a:off x="13254404" y="1813517"/>
            <a:ext cx="4240298" cy="5876606"/>
            <a:chOff x="0" y="-2540"/>
            <a:chExt cx="4735830" cy="6563361"/>
          </a:xfrm>
        </p:grpSpPr>
        <p:sp>
          <p:nvSpPr>
            <p:cNvPr id="5" name="Freeform 5"/>
            <p:cNvSpPr/>
            <p:nvPr/>
          </p:nvSpPr>
          <p:spPr>
            <a:xfrm>
              <a:off x="36830" y="50800"/>
              <a:ext cx="4645660" cy="6473190"/>
            </a:xfrm>
            <a:custGeom>
              <a:avLst/>
              <a:gdLst/>
              <a:ahLst/>
              <a:cxnLst/>
              <a:rect l="l" t="t" r="r" b="b"/>
              <a:pathLst>
                <a:path w="4645660" h="6473190">
                  <a:moveTo>
                    <a:pt x="4368800" y="0"/>
                  </a:moveTo>
                  <a:lnTo>
                    <a:pt x="276860" y="0"/>
                  </a:lnTo>
                  <a:cubicBezTo>
                    <a:pt x="124460" y="0"/>
                    <a:pt x="0" y="123190"/>
                    <a:pt x="0" y="276860"/>
                  </a:cubicBezTo>
                  <a:lnTo>
                    <a:pt x="0" y="6196330"/>
                  </a:lnTo>
                  <a:cubicBezTo>
                    <a:pt x="0" y="6350000"/>
                    <a:pt x="124460" y="6473190"/>
                    <a:pt x="276860" y="6473190"/>
                  </a:cubicBezTo>
                  <a:lnTo>
                    <a:pt x="4368800" y="6473190"/>
                  </a:lnTo>
                  <a:cubicBezTo>
                    <a:pt x="4522470" y="6473190"/>
                    <a:pt x="4645660" y="6348730"/>
                    <a:pt x="4645660" y="6196330"/>
                  </a:cubicBezTo>
                  <a:lnTo>
                    <a:pt x="4645660" y="276860"/>
                  </a:lnTo>
                  <a:cubicBezTo>
                    <a:pt x="4645660" y="123190"/>
                    <a:pt x="4522470" y="0"/>
                    <a:pt x="4368800" y="0"/>
                  </a:cubicBezTo>
                  <a:close/>
                  <a:moveTo>
                    <a:pt x="4425950" y="6156960"/>
                  </a:moveTo>
                  <a:cubicBezTo>
                    <a:pt x="4425950" y="6212840"/>
                    <a:pt x="4380230" y="6258560"/>
                    <a:pt x="4324350" y="6258560"/>
                  </a:cubicBezTo>
                  <a:lnTo>
                    <a:pt x="321310" y="6258560"/>
                  </a:lnTo>
                  <a:cubicBezTo>
                    <a:pt x="265430" y="6258560"/>
                    <a:pt x="219710" y="6212840"/>
                    <a:pt x="219710" y="6156960"/>
                  </a:cubicBezTo>
                  <a:lnTo>
                    <a:pt x="219710" y="316230"/>
                  </a:lnTo>
                  <a:cubicBezTo>
                    <a:pt x="219710" y="260350"/>
                    <a:pt x="265430" y="214630"/>
                    <a:pt x="321310" y="214630"/>
                  </a:cubicBezTo>
                  <a:lnTo>
                    <a:pt x="4325620" y="214630"/>
                  </a:lnTo>
                  <a:cubicBezTo>
                    <a:pt x="4381500" y="214630"/>
                    <a:pt x="4427220" y="260350"/>
                    <a:pt x="4427220" y="316230"/>
                  </a:cubicBezTo>
                  <a:lnTo>
                    <a:pt x="4427220" y="6156960"/>
                  </a:lnTo>
                  <a:close/>
                </a:path>
              </a:pathLst>
            </a:custGeom>
            <a:solidFill>
              <a:srgbClr val="010101"/>
            </a:solidFill>
          </p:spPr>
          <p:txBody>
            <a:bodyPr/>
            <a:lstStyle/>
            <a:p>
              <a:endParaRPr lang="en-US"/>
            </a:p>
          </p:txBody>
        </p:sp>
        <p:sp>
          <p:nvSpPr>
            <p:cNvPr id="6" name="Freeform 6"/>
            <p:cNvSpPr/>
            <p:nvPr/>
          </p:nvSpPr>
          <p:spPr>
            <a:xfrm>
              <a:off x="0" y="16511"/>
              <a:ext cx="4716780" cy="6544310"/>
            </a:xfrm>
            <a:custGeom>
              <a:avLst/>
              <a:gdLst/>
              <a:ahLst/>
              <a:cxnLst/>
              <a:rect l="l" t="t" r="r" b="b"/>
              <a:pathLst>
                <a:path w="4716780" h="6544310">
                  <a:moveTo>
                    <a:pt x="4395470" y="36829"/>
                  </a:moveTo>
                  <a:cubicBezTo>
                    <a:pt x="4552950" y="36829"/>
                    <a:pt x="4681220" y="165099"/>
                    <a:pt x="4681220" y="322579"/>
                  </a:cubicBezTo>
                  <a:lnTo>
                    <a:pt x="4681220" y="6222999"/>
                  </a:lnTo>
                  <a:cubicBezTo>
                    <a:pt x="4681220" y="6380479"/>
                    <a:pt x="4552950" y="6508750"/>
                    <a:pt x="4395470" y="6508750"/>
                  </a:cubicBezTo>
                  <a:lnTo>
                    <a:pt x="321310" y="6508750"/>
                  </a:lnTo>
                  <a:cubicBezTo>
                    <a:pt x="163830" y="6508750"/>
                    <a:pt x="35560" y="6380480"/>
                    <a:pt x="35560" y="6223000"/>
                  </a:cubicBezTo>
                  <a:lnTo>
                    <a:pt x="35560" y="322580"/>
                  </a:lnTo>
                  <a:cubicBezTo>
                    <a:pt x="35560" y="165100"/>
                    <a:pt x="163830" y="36830"/>
                    <a:pt x="321310" y="36830"/>
                  </a:cubicBezTo>
                  <a:lnTo>
                    <a:pt x="4395470" y="36830"/>
                  </a:lnTo>
                  <a:moveTo>
                    <a:pt x="4395470" y="0"/>
                  </a:moveTo>
                  <a:lnTo>
                    <a:pt x="321310" y="0"/>
                  </a:lnTo>
                  <a:cubicBezTo>
                    <a:pt x="143510" y="0"/>
                    <a:pt x="0" y="144780"/>
                    <a:pt x="0" y="322580"/>
                  </a:cubicBezTo>
                  <a:lnTo>
                    <a:pt x="0" y="6223000"/>
                  </a:lnTo>
                  <a:cubicBezTo>
                    <a:pt x="0" y="6400800"/>
                    <a:pt x="143510" y="6544309"/>
                    <a:pt x="321310" y="6544309"/>
                  </a:cubicBezTo>
                  <a:lnTo>
                    <a:pt x="4395470" y="6544309"/>
                  </a:lnTo>
                  <a:cubicBezTo>
                    <a:pt x="4573270" y="6544309"/>
                    <a:pt x="4716780" y="6400800"/>
                    <a:pt x="4716780" y="6223000"/>
                  </a:cubicBezTo>
                  <a:lnTo>
                    <a:pt x="4716780" y="322580"/>
                  </a:lnTo>
                  <a:cubicBezTo>
                    <a:pt x="4716780" y="144780"/>
                    <a:pt x="4573270" y="0"/>
                    <a:pt x="4395470" y="0"/>
                  </a:cubicBezTo>
                  <a:close/>
                </a:path>
              </a:pathLst>
            </a:custGeom>
            <a:solidFill>
              <a:srgbClr val="565656"/>
            </a:solidFill>
          </p:spPr>
          <p:txBody>
            <a:bodyPr/>
            <a:lstStyle/>
            <a:p>
              <a:endParaRPr lang="en-US"/>
            </a:p>
          </p:txBody>
        </p:sp>
        <p:sp>
          <p:nvSpPr>
            <p:cNvPr id="7" name="Freeform 7"/>
            <p:cNvSpPr/>
            <p:nvPr/>
          </p:nvSpPr>
          <p:spPr>
            <a:xfrm>
              <a:off x="256540" y="265430"/>
              <a:ext cx="4207510" cy="6043930"/>
            </a:xfrm>
            <a:custGeom>
              <a:avLst/>
              <a:gdLst/>
              <a:ahLst/>
              <a:cxnLst/>
              <a:rect l="l" t="t" r="r" b="b"/>
              <a:pathLst>
                <a:path w="4207510" h="6043930">
                  <a:moveTo>
                    <a:pt x="4206240" y="5942330"/>
                  </a:moveTo>
                  <a:cubicBezTo>
                    <a:pt x="4206240" y="5998210"/>
                    <a:pt x="4160520" y="6043930"/>
                    <a:pt x="4104640" y="6043930"/>
                  </a:cubicBezTo>
                  <a:lnTo>
                    <a:pt x="101600" y="6043930"/>
                  </a:lnTo>
                  <a:cubicBezTo>
                    <a:pt x="45720" y="6043930"/>
                    <a:pt x="0" y="5998210"/>
                    <a:pt x="0" y="5942330"/>
                  </a:cubicBezTo>
                  <a:lnTo>
                    <a:pt x="0" y="101600"/>
                  </a:lnTo>
                  <a:cubicBezTo>
                    <a:pt x="0" y="45720"/>
                    <a:pt x="45720" y="0"/>
                    <a:pt x="101600" y="0"/>
                  </a:cubicBezTo>
                  <a:lnTo>
                    <a:pt x="4105910" y="0"/>
                  </a:lnTo>
                  <a:cubicBezTo>
                    <a:pt x="4161790" y="0"/>
                    <a:pt x="4207510" y="45720"/>
                    <a:pt x="4207510" y="101600"/>
                  </a:cubicBezTo>
                  <a:lnTo>
                    <a:pt x="4207510" y="5942330"/>
                  </a:lnTo>
                  <a:close/>
                </a:path>
              </a:pathLst>
            </a:custGeom>
            <a:blipFill>
              <a:blip r:embed="rId2"/>
              <a:stretch>
                <a:fillRect l="-57734" r="-57734"/>
              </a:stretch>
            </a:blipFill>
          </p:spPr>
          <p:txBody>
            <a:bodyPr/>
            <a:lstStyle/>
            <a:p>
              <a:endParaRPr lang="en-US"/>
            </a:p>
          </p:txBody>
        </p:sp>
        <p:sp>
          <p:nvSpPr>
            <p:cNvPr id="8" name="Freeform 8"/>
            <p:cNvSpPr/>
            <p:nvPr/>
          </p:nvSpPr>
          <p:spPr>
            <a:xfrm>
              <a:off x="1951378" y="120589"/>
              <a:ext cx="79963" cy="76322"/>
            </a:xfrm>
            <a:custGeom>
              <a:avLst/>
              <a:gdLst/>
              <a:ahLst/>
              <a:cxnLst/>
              <a:rect l="l" t="t" r="r" b="b"/>
              <a:pathLst>
                <a:path w="79963" h="76322">
                  <a:moveTo>
                    <a:pt x="39982" y="61"/>
                  </a:moveTo>
                  <a:cubicBezTo>
                    <a:pt x="26330" y="0"/>
                    <a:pt x="13688" y="7248"/>
                    <a:pt x="6844" y="19062"/>
                  </a:cubicBezTo>
                  <a:cubicBezTo>
                    <a:pt x="0" y="30875"/>
                    <a:pt x="0" y="45447"/>
                    <a:pt x="6844" y="57260"/>
                  </a:cubicBezTo>
                  <a:cubicBezTo>
                    <a:pt x="13688" y="69074"/>
                    <a:pt x="26330" y="76322"/>
                    <a:pt x="39982" y="76261"/>
                  </a:cubicBezTo>
                  <a:cubicBezTo>
                    <a:pt x="53634" y="76322"/>
                    <a:pt x="66276" y="69074"/>
                    <a:pt x="73120" y="57260"/>
                  </a:cubicBezTo>
                  <a:cubicBezTo>
                    <a:pt x="79964" y="45447"/>
                    <a:pt x="79964" y="30875"/>
                    <a:pt x="73120" y="19062"/>
                  </a:cubicBezTo>
                  <a:cubicBezTo>
                    <a:pt x="66276" y="7248"/>
                    <a:pt x="53634" y="0"/>
                    <a:pt x="39982" y="61"/>
                  </a:cubicBezTo>
                  <a:close/>
                </a:path>
              </a:pathLst>
            </a:custGeom>
            <a:solidFill>
              <a:srgbClr val="333333"/>
            </a:solidFill>
          </p:spPr>
          <p:txBody>
            <a:bodyPr/>
            <a:lstStyle/>
            <a:p>
              <a:endParaRPr lang="en-US"/>
            </a:p>
          </p:txBody>
        </p:sp>
        <p:sp>
          <p:nvSpPr>
            <p:cNvPr id="9" name="Freeform 9"/>
            <p:cNvSpPr/>
            <p:nvPr/>
          </p:nvSpPr>
          <p:spPr>
            <a:xfrm>
              <a:off x="2119473" y="104052"/>
              <a:ext cx="114614" cy="109395"/>
            </a:xfrm>
            <a:custGeom>
              <a:avLst/>
              <a:gdLst/>
              <a:ahLst/>
              <a:cxnLst/>
              <a:rect l="l" t="t" r="r" b="b"/>
              <a:pathLst>
                <a:path w="114614" h="109395">
                  <a:moveTo>
                    <a:pt x="57307" y="88"/>
                  </a:moveTo>
                  <a:cubicBezTo>
                    <a:pt x="37739" y="0"/>
                    <a:pt x="19619" y="10390"/>
                    <a:pt x="9809" y="27322"/>
                  </a:cubicBezTo>
                  <a:cubicBezTo>
                    <a:pt x="0" y="44255"/>
                    <a:pt x="0" y="65141"/>
                    <a:pt x="9809" y="82074"/>
                  </a:cubicBezTo>
                  <a:cubicBezTo>
                    <a:pt x="19619" y="99006"/>
                    <a:pt x="37739" y="109396"/>
                    <a:pt x="57307" y="109308"/>
                  </a:cubicBezTo>
                  <a:cubicBezTo>
                    <a:pt x="76875" y="109396"/>
                    <a:pt x="94995" y="99006"/>
                    <a:pt x="104804" y="82074"/>
                  </a:cubicBezTo>
                  <a:cubicBezTo>
                    <a:pt x="114614" y="65141"/>
                    <a:pt x="114614" y="44255"/>
                    <a:pt x="104804" y="27322"/>
                  </a:cubicBezTo>
                  <a:cubicBezTo>
                    <a:pt x="94995" y="10390"/>
                    <a:pt x="76875" y="0"/>
                    <a:pt x="57307" y="88"/>
                  </a:cubicBezTo>
                  <a:close/>
                </a:path>
              </a:pathLst>
            </a:custGeom>
            <a:solidFill>
              <a:srgbClr val="333333"/>
            </a:solidFill>
          </p:spPr>
          <p:txBody>
            <a:bodyPr/>
            <a:lstStyle/>
            <a:p>
              <a:endParaRPr lang="en-US"/>
            </a:p>
          </p:txBody>
        </p:sp>
        <p:sp>
          <p:nvSpPr>
            <p:cNvPr id="10" name="Freeform 10"/>
            <p:cNvSpPr/>
            <p:nvPr/>
          </p:nvSpPr>
          <p:spPr>
            <a:xfrm>
              <a:off x="2328944" y="128221"/>
              <a:ext cx="63971" cy="61058"/>
            </a:xfrm>
            <a:custGeom>
              <a:avLst/>
              <a:gdLst/>
              <a:ahLst/>
              <a:cxnLst/>
              <a:rect l="l" t="t" r="r" b="b"/>
              <a:pathLst>
                <a:path w="63971" h="61058">
                  <a:moveTo>
                    <a:pt x="31986" y="49"/>
                  </a:moveTo>
                  <a:cubicBezTo>
                    <a:pt x="21064" y="0"/>
                    <a:pt x="10951" y="5799"/>
                    <a:pt x="5476" y="15250"/>
                  </a:cubicBezTo>
                  <a:cubicBezTo>
                    <a:pt x="0" y="24700"/>
                    <a:pt x="0" y="36358"/>
                    <a:pt x="5476" y="45808"/>
                  </a:cubicBezTo>
                  <a:cubicBezTo>
                    <a:pt x="10951" y="55259"/>
                    <a:pt x="21064" y="61058"/>
                    <a:pt x="31986" y="61009"/>
                  </a:cubicBezTo>
                  <a:cubicBezTo>
                    <a:pt x="42908" y="61058"/>
                    <a:pt x="53021" y="55259"/>
                    <a:pt x="58496" y="45808"/>
                  </a:cubicBezTo>
                  <a:cubicBezTo>
                    <a:pt x="63971" y="36358"/>
                    <a:pt x="63971" y="24700"/>
                    <a:pt x="58496" y="15250"/>
                  </a:cubicBezTo>
                  <a:cubicBezTo>
                    <a:pt x="53021" y="5799"/>
                    <a:pt x="42908" y="0"/>
                    <a:pt x="31986" y="49"/>
                  </a:cubicBezTo>
                  <a:close/>
                </a:path>
              </a:pathLst>
            </a:custGeom>
            <a:solidFill>
              <a:srgbClr val="333333"/>
            </a:solidFill>
          </p:spPr>
          <p:txBody>
            <a:bodyPr/>
            <a:lstStyle/>
            <a:p>
              <a:endParaRPr lang="en-US"/>
            </a:p>
          </p:txBody>
        </p:sp>
        <p:sp>
          <p:nvSpPr>
            <p:cNvPr id="11" name="Freeform 11"/>
            <p:cNvSpPr/>
            <p:nvPr/>
          </p:nvSpPr>
          <p:spPr>
            <a:xfrm>
              <a:off x="2346270" y="144758"/>
              <a:ext cx="29320" cy="27985"/>
            </a:xfrm>
            <a:custGeom>
              <a:avLst/>
              <a:gdLst/>
              <a:ahLst/>
              <a:cxnLst/>
              <a:rect l="l" t="t" r="r" b="b"/>
              <a:pathLst>
                <a:path w="29320" h="27985">
                  <a:moveTo>
                    <a:pt x="14660" y="22"/>
                  </a:moveTo>
                  <a:cubicBezTo>
                    <a:pt x="9654" y="0"/>
                    <a:pt x="5019" y="2657"/>
                    <a:pt x="2509" y="6989"/>
                  </a:cubicBezTo>
                  <a:cubicBezTo>
                    <a:pt x="0" y="11320"/>
                    <a:pt x="0" y="16664"/>
                    <a:pt x="2509" y="20995"/>
                  </a:cubicBezTo>
                  <a:cubicBezTo>
                    <a:pt x="5019" y="25327"/>
                    <a:pt x="9654" y="27984"/>
                    <a:pt x="14660" y="27962"/>
                  </a:cubicBezTo>
                  <a:cubicBezTo>
                    <a:pt x="19666" y="27984"/>
                    <a:pt x="24301" y="25327"/>
                    <a:pt x="26811" y="20995"/>
                  </a:cubicBezTo>
                  <a:cubicBezTo>
                    <a:pt x="29320" y="16664"/>
                    <a:pt x="29320" y="11320"/>
                    <a:pt x="26811" y="6989"/>
                  </a:cubicBezTo>
                  <a:cubicBezTo>
                    <a:pt x="24301" y="2657"/>
                    <a:pt x="19666" y="0"/>
                    <a:pt x="14660" y="22"/>
                  </a:cubicBezTo>
                  <a:close/>
                </a:path>
              </a:pathLst>
            </a:custGeom>
            <a:solidFill>
              <a:srgbClr val="E9E8E9"/>
            </a:solidFill>
          </p:spPr>
          <p:txBody>
            <a:bodyPr/>
            <a:lstStyle/>
            <a:p>
              <a:endParaRPr lang="en-US"/>
            </a:p>
          </p:txBody>
        </p:sp>
        <p:sp>
          <p:nvSpPr>
            <p:cNvPr id="12" name="Freeform 12"/>
            <p:cNvSpPr/>
            <p:nvPr/>
          </p:nvSpPr>
          <p:spPr>
            <a:xfrm>
              <a:off x="2344044" y="144768"/>
              <a:ext cx="15993" cy="15264"/>
            </a:xfrm>
            <a:custGeom>
              <a:avLst/>
              <a:gdLst/>
              <a:ahLst/>
              <a:cxnLst/>
              <a:rect l="l" t="t" r="r" b="b"/>
              <a:pathLst>
                <a:path w="15993" h="15264">
                  <a:moveTo>
                    <a:pt x="7996" y="12"/>
                  </a:moveTo>
                  <a:cubicBezTo>
                    <a:pt x="5266" y="0"/>
                    <a:pt x="2737" y="1449"/>
                    <a:pt x="1368" y="3812"/>
                  </a:cubicBezTo>
                  <a:cubicBezTo>
                    <a:pt x="0" y="6175"/>
                    <a:pt x="0" y="9089"/>
                    <a:pt x="1368" y="11452"/>
                  </a:cubicBezTo>
                  <a:cubicBezTo>
                    <a:pt x="2737" y="13815"/>
                    <a:pt x="5266" y="15264"/>
                    <a:pt x="7996" y="15252"/>
                  </a:cubicBezTo>
                  <a:cubicBezTo>
                    <a:pt x="10726" y="15264"/>
                    <a:pt x="13255" y="13815"/>
                    <a:pt x="14623" y="11452"/>
                  </a:cubicBezTo>
                  <a:cubicBezTo>
                    <a:pt x="15992" y="9089"/>
                    <a:pt x="15992" y="6175"/>
                    <a:pt x="14623" y="3812"/>
                  </a:cubicBezTo>
                  <a:cubicBezTo>
                    <a:pt x="13255" y="1449"/>
                    <a:pt x="10726" y="0"/>
                    <a:pt x="7996" y="12"/>
                  </a:cubicBezTo>
                  <a:close/>
                </a:path>
              </a:pathLst>
            </a:custGeom>
            <a:solidFill>
              <a:srgbClr val="010101"/>
            </a:solidFill>
          </p:spPr>
          <p:txBody>
            <a:bodyPr/>
            <a:lstStyle/>
            <a:p>
              <a:endParaRPr lang="en-US"/>
            </a:p>
          </p:txBody>
        </p:sp>
        <p:sp>
          <p:nvSpPr>
            <p:cNvPr id="13" name="Freeform 13"/>
            <p:cNvSpPr/>
            <p:nvPr/>
          </p:nvSpPr>
          <p:spPr>
            <a:xfrm>
              <a:off x="4716780" y="53467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txBody>
            <a:bodyPr/>
            <a:lstStyle/>
            <a:p>
              <a:endParaRPr lang="en-US"/>
            </a:p>
          </p:txBody>
        </p:sp>
        <p:sp>
          <p:nvSpPr>
            <p:cNvPr id="14" name="Freeform 14"/>
            <p:cNvSpPr/>
            <p:nvPr/>
          </p:nvSpPr>
          <p:spPr>
            <a:xfrm>
              <a:off x="4716780" y="861060"/>
              <a:ext cx="19050" cy="278130"/>
            </a:xfrm>
            <a:custGeom>
              <a:avLst/>
              <a:gdLst/>
              <a:ahLst/>
              <a:cxnLst/>
              <a:rect l="l" t="t" r="r" b="b"/>
              <a:pathLst>
                <a:path w="19050" h="278130">
                  <a:moveTo>
                    <a:pt x="0" y="0"/>
                  </a:moveTo>
                  <a:lnTo>
                    <a:pt x="0" y="278130"/>
                  </a:lnTo>
                  <a:cubicBezTo>
                    <a:pt x="19050" y="278130"/>
                    <a:pt x="16510" y="262890"/>
                    <a:pt x="16510" y="243840"/>
                  </a:cubicBezTo>
                  <a:lnTo>
                    <a:pt x="16510" y="35560"/>
                  </a:lnTo>
                  <a:cubicBezTo>
                    <a:pt x="16510" y="16510"/>
                    <a:pt x="19050" y="0"/>
                    <a:pt x="0" y="0"/>
                  </a:cubicBezTo>
                  <a:close/>
                </a:path>
              </a:pathLst>
            </a:custGeom>
            <a:solidFill>
              <a:srgbClr val="424242"/>
            </a:solidFill>
          </p:spPr>
          <p:txBody>
            <a:bodyPr/>
            <a:lstStyle/>
            <a:p>
              <a:endParaRPr lang="en-US"/>
            </a:p>
          </p:txBody>
        </p:sp>
        <p:sp>
          <p:nvSpPr>
            <p:cNvPr id="15" name="Freeform 15"/>
            <p:cNvSpPr/>
            <p:nvPr/>
          </p:nvSpPr>
          <p:spPr>
            <a:xfrm>
              <a:off x="4064000" y="-2540"/>
              <a:ext cx="320040" cy="19050"/>
            </a:xfrm>
            <a:custGeom>
              <a:avLst/>
              <a:gdLst/>
              <a:ahLst/>
              <a:cxnLst/>
              <a:rect l="l" t="t" r="r" b="b"/>
              <a:pathLst>
                <a:path w="320040" h="19050">
                  <a:moveTo>
                    <a:pt x="0" y="19050"/>
                  </a:moveTo>
                  <a:lnTo>
                    <a:pt x="320040" y="19050"/>
                  </a:lnTo>
                  <a:cubicBezTo>
                    <a:pt x="320040" y="0"/>
                    <a:pt x="304800" y="2540"/>
                    <a:pt x="285750" y="2540"/>
                  </a:cubicBezTo>
                  <a:lnTo>
                    <a:pt x="34290" y="2540"/>
                  </a:lnTo>
                  <a:cubicBezTo>
                    <a:pt x="15240" y="2540"/>
                    <a:pt x="0" y="0"/>
                    <a:pt x="0" y="19050"/>
                  </a:cubicBezTo>
                  <a:close/>
                </a:path>
              </a:pathLst>
            </a:custGeom>
            <a:solidFill>
              <a:srgbClr val="424242"/>
            </a:solidFill>
          </p:spPr>
          <p:txBody>
            <a:bodyPr/>
            <a:lstStyle/>
            <a:p>
              <a:endParaRPr lang="en-US"/>
            </a:p>
          </p:txBody>
        </p:sp>
      </p:grpSp>
      <p:pic>
        <p:nvPicPr>
          <p:cNvPr id="36" name="Picture 35">
            <a:extLst>
              <a:ext uri="{FF2B5EF4-FFF2-40B4-BE49-F238E27FC236}">
                <a16:creationId xmlns:a16="http://schemas.microsoft.com/office/drawing/2014/main" id="{B2663973-D0D0-F754-DF12-7ACF46D61701}"/>
              </a:ext>
            </a:extLst>
          </p:cNvPr>
          <p:cNvPicPr>
            <a:picLocks noChangeAspect="1"/>
          </p:cNvPicPr>
          <p:nvPr/>
        </p:nvPicPr>
        <p:blipFill>
          <a:blip r:embed="rId3"/>
          <a:stretch>
            <a:fillRect/>
          </a:stretch>
        </p:blipFill>
        <p:spPr>
          <a:xfrm>
            <a:off x="13484101" y="2019750"/>
            <a:ext cx="3838380" cy="5411524"/>
          </a:xfrm>
          <a:prstGeom prst="roundRect">
            <a:avLst>
              <a:gd name="adj" fmla="val 287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TextBox 22"/>
          <p:cNvSpPr txBox="1"/>
          <p:nvPr/>
        </p:nvSpPr>
        <p:spPr>
          <a:xfrm>
            <a:off x="1028700" y="733425"/>
            <a:ext cx="7962900" cy="641201"/>
          </a:xfrm>
          <a:prstGeom prst="rect">
            <a:avLst/>
          </a:prstGeom>
        </p:spPr>
        <p:txBody>
          <a:bodyPr wrap="square" lIns="0" tIns="0" rIns="0" bIns="0" rtlCol="0" anchor="t">
            <a:spAutoFit/>
          </a:bodyPr>
          <a:lstStyle/>
          <a:p>
            <a:pPr algn="l">
              <a:lnSpc>
                <a:spcPts val="4950"/>
              </a:lnSpc>
            </a:pPr>
            <a:r>
              <a:rPr lang="en-US" sz="4500" b="1" dirty="0">
                <a:solidFill>
                  <a:srgbClr val="4B4B3D"/>
                </a:solidFill>
                <a:latin typeface="Montserrat Ultra-Bold"/>
                <a:ea typeface="Montserrat Ultra-Bold"/>
                <a:cs typeface="Montserrat Ultra-Bold"/>
                <a:sym typeface="Montserrat Ultra-Bold"/>
              </a:rPr>
              <a:t>Named Table Example</a:t>
            </a:r>
          </a:p>
        </p:txBody>
      </p:sp>
      <p:pic>
        <p:nvPicPr>
          <p:cNvPr id="38" name="Picture 37">
            <a:extLst>
              <a:ext uri="{FF2B5EF4-FFF2-40B4-BE49-F238E27FC236}">
                <a16:creationId xmlns:a16="http://schemas.microsoft.com/office/drawing/2014/main" id="{E80B3968-A85F-F79D-5DB5-DBB7B1ECAED0}"/>
              </a:ext>
            </a:extLst>
          </p:cNvPr>
          <p:cNvPicPr>
            <a:picLocks noChangeAspect="1"/>
          </p:cNvPicPr>
          <p:nvPr/>
        </p:nvPicPr>
        <p:blipFill>
          <a:blip r:embed="rId4"/>
          <a:stretch>
            <a:fillRect/>
          </a:stretch>
        </p:blipFill>
        <p:spPr>
          <a:xfrm>
            <a:off x="8276466" y="5163389"/>
            <a:ext cx="6228571" cy="3962268"/>
          </a:xfrm>
          <a:prstGeom prst="rect">
            <a:avLst/>
          </a:prstGeom>
        </p:spPr>
      </p:pic>
      <p:grpSp>
        <p:nvGrpSpPr>
          <p:cNvPr id="16" name="Group 16"/>
          <p:cNvGrpSpPr>
            <a:grpSpLocks noChangeAspect="1"/>
          </p:cNvGrpSpPr>
          <p:nvPr/>
        </p:nvGrpSpPr>
        <p:grpSpPr>
          <a:xfrm>
            <a:off x="7288731" y="4902732"/>
            <a:ext cx="8189862" cy="4697606"/>
            <a:chOff x="0" y="0"/>
            <a:chExt cx="7981950" cy="4578350"/>
          </a:xfrm>
        </p:grpSpPr>
        <p:sp>
          <p:nvSpPr>
            <p:cNvPr id="17" name="Freeform 17"/>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18" name="Freeform 18"/>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US"/>
            </a:p>
          </p:txBody>
        </p:sp>
        <p:sp>
          <p:nvSpPr>
            <p:cNvPr id="19" name="Freeform 19"/>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a:p>
          </p:txBody>
        </p:sp>
        <p:sp>
          <p:nvSpPr>
            <p:cNvPr id="20" name="Freeform 20"/>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a:p>
          </p:txBody>
        </p:sp>
      </p:grpSp>
      <p:sp>
        <p:nvSpPr>
          <p:cNvPr id="23" name="TextBox 23"/>
          <p:cNvSpPr txBox="1"/>
          <p:nvPr/>
        </p:nvSpPr>
        <p:spPr>
          <a:xfrm>
            <a:off x="1784607" y="2679265"/>
            <a:ext cx="6692643" cy="562783"/>
          </a:xfrm>
          <a:prstGeom prst="rect">
            <a:avLst/>
          </a:prstGeom>
        </p:spPr>
        <p:txBody>
          <a:bodyPr lIns="0" tIns="0" rIns="0" bIns="0" rtlCol="0" anchor="t">
            <a:spAutoFit/>
          </a:bodyPr>
          <a:lstStyle/>
          <a:p>
            <a:pPr algn="l">
              <a:lnSpc>
                <a:spcPts val="4559"/>
              </a:lnSpc>
            </a:pPr>
            <a:r>
              <a:rPr lang="en-US" sz="3799" b="1" dirty="0" err="1">
                <a:solidFill>
                  <a:srgbClr val="4B4B3D"/>
                </a:solidFill>
                <a:latin typeface="Montserrat Semi-Bold"/>
                <a:ea typeface="Montserrat Semi-Bold"/>
                <a:cs typeface="Montserrat Semi-Bold"/>
                <a:sym typeface="Montserrat Semi-Bold"/>
              </a:rPr>
              <a:t>WyCo</a:t>
            </a:r>
            <a:r>
              <a:rPr lang="en-US" sz="3799" b="1" dirty="0">
                <a:solidFill>
                  <a:srgbClr val="4B4B3D"/>
                </a:solidFill>
                <a:latin typeface="Montserrat Semi-Bold"/>
                <a:ea typeface="Montserrat Semi-Bold"/>
                <a:cs typeface="Montserrat Semi-Bold"/>
                <a:sym typeface="Montserrat Semi-Bold"/>
              </a:rPr>
              <a:t>: Nbhd CDU</a:t>
            </a:r>
          </a:p>
        </p:txBody>
      </p:sp>
      <p:sp>
        <p:nvSpPr>
          <p:cNvPr id="32" name="TextBox 32"/>
          <p:cNvSpPr txBox="1"/>
          <p:nvPr/>
        </p:nvSpPr>
        <p:spPr>
          <a:xfrm>
            <a:off x="1784606" y="3742824"/>
            <a:ext cx="5308541" cy="4923527"/>
          </a:xfrm>
          <a:prstGeom prst="rect">
            <a:avLst/>
          </a:prstGeom>
        </p:spPr>
        <p:txBody>
          <a:bodyPr wrap="square" lIns="0" tIns="0" rIns="0" bIns="0" rtlCol="0" anchor="t">
            <a:spAutoFit/>
          </a:bodyPr>
          <a:lstStyle/>
          <a:p>
            <a:pPr algn="l">
              <a:lnSpc>
                <a:spcPct val="150000"/>
              </a:lnSpc>
            </a:pPr>
            <a:r>
              <a:rPr lang="en-US" sz="2400" dirty="0">
                <a:solidFill>
                  <a:srgbClr val="777775"/>
                </a:solidFill>
                <a:latin typeface="Montserrat" panose="00000500000000000000" pitchFamily="2" charset="0"/>
                <a:ea typeface="Montserrat Semi-Bold"/>
                <a:cs typeface="Montserrat Semi-Bold"/>
                <a:sym typeface="Montserrat Semi-Bold"/>
              </a:rPr>
              <a:t>Created to add each </a:t>
            </a:r>
            <a:r>
              <a:rPr lang="en-US" sz="2400" dirty="0" err="1">
                <a:solidFill>
                  <a:srgbClr val="777775"/>
                </a:solidFill>
                <a:latin typeface="Montserrat" panose="00000500000000000000" pitchFamily="2" charset="0"/>
                <a:ea typeface="Montserrat Semi-Bold"/>
                <a:cs typeface="Montserrat Semi-Bold"/>
                <a:sym typeface="Montserrat Semi-Bold"/>
              </a:rPr>
              <a:t>Nbhd’s</a:t>
            </a:r>
            <a:r>
              <a:rPr lang="en-US" sz="2400" dirty="0">
                <a:solidFill>
                  <a:srgbClr val="777775"/>
                </a:solidFill>
                <a:latin typeface="Montserrat" panose="00000500000000000000" pitchFamily="2" charset="0"/>
                <a:ea typeface="Montserrat Semi-Bold"/>
                <a:cs typeface="Montserrat Semi-Bold"/>
                <a:sym typeface="Montserrat Semi-Bold"/>
              </a:rPr>
              <a:t> typical CDU onto the ResBldg line. then using a Message variable (hope to add as Validation error), calc statement, determine if a parcel’s CDU matches the typical and if not, a CDU Reason is populated. If no CDU Reason code exists, the parcel will error.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AA7D66"/>
            </a:solidFill>
          </p:spPr>
          <p:txBody>
            <a:bodyPr/>
            <a:lstStyle/>
            <a:p>
              <a:endParaRPr lang="en-US"/>
            </a:p>
          </p:txBody>
        </p:sp>
      </p:grpSp>
      <p:grpSp>
        <p:nvGrpSpPr>
          <p:cNvPr id="8" name="Group 8"/>
          <p:cNvGrpSpPr/>
          <p:nvPr/>
        </p:nvGrpSpPr>
        <p:grpSpPr>
          <a:xfrm rot="-10800000">
            <a:off x="0" y="1355644"/>
            <a:ext cx="768155" cy="246924"/>
            <a:chOff x="0" y="0"/>
            <a:chExt cx="1777878" cy="571500"/>
          </a:xfrm>
        </p:grpSpPr>
        <p:sp>
          <p:nvSpPr>
            <p:cNvPr id="9" name="Freeform 9"/>
            <p:cNvSpPr/>
            <p:nvPr/>
          </p:nvSpPr>
          <p:spPr>
            <a:xfrm>
              <a:off x="0" y="255270"/>
              <a:ext cx="1777878" cy="69850"/>
            </a:xfrm>
            <a:custGeom>
              <a:avLst/>
              <a:gdLst/>
              <a:ahLst/>
              <a:cxnLst/>
              <a:rect l="l" t="t" r="r" b="b"/>
              <a:pathLst>
                <a:path w="1777878" h="69850">
                  <a:moveTo>
                    <a:pt x="1487048" y="0"/>
                  </a:moveTo>
                  <a:lnTo>
                    <a:pt x="0" y="0"/>
                  </a:lnTo>
                  <a:lnTo>
                    <a:pt x="0" y="69850"/>
                  </a:lnTo>
                  <a:lnTo>
                    <a:pt x="1777878" y="69850"/>
                  </a:lnTo>
                  <a:lnTo>
                    <a:pt x="1777878" y="0"/>
                  </a:lnTo>
                  <a:close/>
                </a:path>
              </a:pathLst>
            </a:custGeom>
            <a:solidFill>
              <a:srgbClr val="777775"/>
            </a:solidFill>
          </p:spPr>
          <p:txBody>
            <a:bodyPr/>
            <a:lstStyle/>
            <a:p>
              <a:endParaRPr lang="en-US"/>
            </a:p>
          </p:txBody>
        </p:sp>
      </p:grpSp>
      <p:sp>
        <p:nvSpPr>
          <p:cNvPr id="10" name="TextBox 10"/>
          <p:cNvSpPr txBox="1"/>
          <p:nvPr/>
        </p:nvSpPr>
        <p:spPr>
          <a:xfrm>
            <a:off x="1495396" y="1458484"/>
            <a:ext cx="7343804" cy="607667"/>
          </a:xfrm>
          <a:prstGeom prst="rect">
            <a:avLst/>
          </a:prstGeom>
        </p:spPr>
        <p:txBody>
          <a:bodyPr wrap="square" lIns="0" tIns="0" rIns="0" bIns="0" rtlCol="0" anchor="t">
            <a:spAutoFit/>
          </a:bodyPr>
          <a:lstStyle/>
          <a:p>
            <a:pPr algn="l">
              <a:lnSpc>
                <a:spcPts val="4950"/>
              </a:lnSpc>
            </a:pPr>
            <a:r>
              <a:rPr lang="en-US" sz="4000" b="1" dirty="0">
                <a:solidFill>
                  <a:srgbClr val="4B4B3D"/>
                </a:solidFill>
                <a:latin typeface="Montserrat Ultra-Bold"/>
                <a:ea typeface="Montserrat Ultra-Bold"/>
                <a:cs typeface="Montserrat Ultra-Bold"/>
                <a:sym typeface="Montserrat Ultra-Bold"/>
              </a:rPr>
              <a:t>Setting Up A Named Table</a:t>
            </a:r>
          </a:p>
        </p:txBody>
      </p:sp>
      <p:sp>
        <p:nvSpPr>
          <p:cNvPr id="21" name="TextBox 13">
            <a:extLst>
              <a:ext uri="{FF2B5EF4-FFF2-40B4-BE49-F238E27FC236}">
                <a16:creationId xmlns:a16="http://schemas.microsoft.com/office/drawing/2014/main" id="{EF42CDD9-A329-5D11-93DE-D9BCBC49E9C8}"/>
              </a:ext>
            </a:extLst>
          </p:cNvPr>
          <p:cNvSpPr txBox="1"/>
          <p:nvPr/>
        </p:nvSpPr>
        <p:spPr>
          <a:xfrm>
            <a:off x="1458065" y="3572495"/>
            <a:ext cx="2823343" cy="384721"/>
          </a:xfrm>
          <a:prstGeom prst="rect">
            <a:avLst/>
          </a:prstGeom>
        </p:spPr>
        <p:txBody>
          <a:bodyPr wrap="square" lIns="0" tIns="0" rIns="0" bIns="0" rtlCol="0" anchor="t">
            <a:spAutoFit/>
          </a:bodyPr>
          <a:lstStyle/>
          <a:p>
            <a:pPr>
              <a:lnSpc>
                <a:spcPts val="2970"/>
              </a:lnSpc>
            </a:pPr>
            <a:r>
              <a:rPr lang="en-US" sz="2800" dirty="0">
                <a:solidFill>
                  <a:srgbClr val="4B4B3D"/>
                </a:solidFill>
                <a:latin typeface="Belleza"/>
                <a:ea typeface="Belleza"/>
                <a:cs typeface="Belleza"/>
                <a:sym typeface="Belleza"/>
              </a:rPr>
              <a:t>Calc Def Group:</a:t>
            </a:r>
          </a:p>
        </p:txBody>
      </p:sp>
      <p:sp>
        <p:nvSpPr>
          <p:cNvPr id="22" name="TextBox 14">
            <a:extLst>
              <a:ext uri="{FF2B5EF4-FFF2-40B4-BE49-F238E27FC236}">
                <a16:creationId xmlns:a16="http://schemas.microsoft.com/office/drawing/2014/main" id="{2E436247-8657-4DF8-2EC4-66F7CDE3DE5F}"/>
              </a:ext>
            </a:extLst>
          </p:cNvPr>
          <p:cNvSpPr txBox="1"/>
          <p:nvPr/>
        </p:nvSpPr>
        <p:spPr>
          <a:xfrm>
            <a:off x="1453872" y="4639710"/>
            <a:ext cx="4952154" cy="384721"/>
          </a:xfrm>
          <a:prstGeom prst="rect">
            <a:avLst/>
          </a:prstGeom>
        </p:spPr>
        <p:txBody>
          <a:bodyPr wrap="square" lIns="0" tIns="0" rIns="0" bIns="0" rtlCol="0" anchor="t">
            <a:spAutoFit/>
          </a:bodyPr>
          <a:lstStyle/>
          <a:p>
            <a:pPr>
              <a:lnSpc>
                <a:spcPts val="2970"/>
              </a:lnSpc>
            </a:pPr>
            <a:r>
              <a:rPr lang="en-US" sz="2800" dirty="0">
                <a:solidFill>
                  <a:srgbClr val="4B4B3D"/>
                </a:solidFill>
                <a:latin typeface="Belleza"/>
                <a:ea typeface="Belleza"/>
                <a:cs typeface="Belleza"/>
                <a:sym typeface="Belleza"/>
              </a:rPr>
              <a:t>Calc Def Statement:</a:t>
            </a:r>
          </a:p>
        </p:txBody>
      </p:sp>
      <p:sp>
        <p:nvSpPr>
          <p:cNvPr id="23" name="TextBox 15">
            <a:extLst>
              <a:ext uri="{FF2B5EF4-FFF2-40B4-BE49-F238E27FC236}">
                <a16:creationId xmlns:a16="http://schemas.microsoft.com/office/drawing/2014/main" id="{5835310B-97CC-7906-9CE9-A8E63B728239}"/>
              </a:ext>
            </a:extLst>
          </p:cNvPr>
          <p:cNvSpPr txBox="1"/>
          <p:nvPr/>
        </p:nvSpPr>
        <p:spPr>
          <a:xfrm>
            <a:off x="1495197" y="6220120"/>
            <a:ext cx="2823343" cy="384721"/>
          </a:xfrm>
          <a:prstGeom prst="rect">
            <a:avLst/>
          </a:prstGeom>
        </p:spPr>
        <p:txBody>
          <a:bodyPr wrap="square" lIns="0" tIns="0" rIns="0" bIns="0" rtlCol="0" anchor="t">
            <a:spAutoFit/>
          </a:bodyPr>
          <a:lstStyle/>
          <a:p>
            <a:pPr>
              <a:lnSpc>
                <a:spcPts val="2970"/>
              </a:lnSpc>
            </a:pPr>
            <a:r>
              <a:rPr lang="en-US" sz="2800" dirty="0">
                <a:solidFill>
                  <a:srgbClr val="4B4B3D"/>
                </a:solidFill>
                <a:latin typeface="Belleza"/>
                <a:ea typeface="Belleza"/>
                <a:cs typeface="Belleza"/>
                <a:sym typeface="Belleza"/>
              </a:rPr>
              <a:t>Updated Item Page</a:t>
            </a:r>
          </a:p>
        </p:txBody>
      </p:sp>
      <p:sp>
        <p:nvSpPr>
          <p:cNvPr id="24" name="TextBox 36">
            <a:extLst>
              <a:ext uri="{FF2B5EF4-FFF2-40B4-BE49-F238E27FC236}">
                <a16:creationId xmlns:a16="http://schemas.microsoft.com/office/drawing/2014/main" id="{29CC06A2-554E-E067-85EE-F3AA9F6EEEB6}"/>
              </a:ext>
            </a:extLst>
          </p:cNvPr>
          <p:cNvSpPr txBox="1"/>
          <p:nvPr/>
        </p:nvSpPr>
        <p:spPr>
          <a:xfrm>
            <a:off x="1681296" y="2873158"/>
            <a:ext cx="2888726" cy="342401"/>
          </a:xfrm>
          <a:prstGeom prst="rect">
            <a:avLst/>
          </a:prstGeom>
        </p:spPr>
        <p:txBody>
          <a:bodyPr wrap="square" lIns="0" tIns="0" rIns="0" bIns="0" rtlCol="0" anchor="t">
            <a:spAutoFit/>
          </a:bodyPr>
          <a:lstStyle/>
          <a:p>
            <a:pPr>
              <a:lnSpc>
                <a:spcPts val="2970"/>
              </a:lnSpc>
            </a:pPr>
            <a:r>
              <a:rPr lang="en-US" dirty="0">
                <a:solidFill>
                  <a:srgbClr val="4B4B3D"/>
                </a:solidFill>
                <a:latin typeface="Belleza"/>
                <a:ea typeface="Belleza"/>
                <a:cs typeface="Belleza"/>
                <a:sym typeface="Belleza"/>
              </a:rPr>
              <a:t>Create the CDU table</a:t>
            </a:r>
          </a:p>
        </p:txBody>
      </p:sp>
      <p:sp>
        <p:nvSpPr>
          <p:cNvPr id="25" name="TextBox 37">
            <a:extLst>
              <a:ext uri="{FF2B5EF4-FFF2-40B4-BE49-F238E27FC236}">
                <a16:creationId xmlns:a16="http://schemas.microsoft.com/office/drawing/2014/main" id="{E880CE12-A82B-6C1C-8527-9BE1A737F007}"/>
              </a:ext>
            </a:extLst>
          </p:cNvPr>
          <p:cNvSpPr txBox="1"/>
          <p:nvPr/>
        </p:nvSpPr>
        <p:spPr>
          <a:xfrm>
            <a:off x="1681296" y="3891925"/>
            <a:ext cx="2781898" cy="364202"/>
          </a:xfrm>
          <a:prstGeom prst="rect">
            <a:avLst/>
          </a:prstGeom>
        </p:spPr>
        <p:txBody>
          <a:bodyPr wrap="square" lIns="0" tIns="0" rIns="0" bIns="0" rtlCol="0" anchor="t">
            <a:spAutoFit/>
          </a:bodyPr>
          <a:lstStyle/>
          <a:p>
            <a:pPr>
              <a:lnSpc>
                <a:spcPts val="3199"/>
              </a:lnSpc>
            </a:pPr>
            <a:r>
              <a:rPr lang="en-US" dirty="0">
                <a:solidFill>
                  <a:srgbClr val="4B4B3D"/>
                </a:solidFill>
                <a:latin typeface="Belleza"/>
                <a:ea typeface="Belleza"/>
                <a:cs typeface="Belleza"/>
                <a:sym typeface="Belleza"/>
              </a:rPr>
              <a:t>Message CDU variable</a:t>
            </a:r>
            <a:endParaRPr lang="en-US" sz="1600" b="1" dirty="0">
              <a:solidFill>
                <a:srgbClr val="777775"/>
              </a:solidFill>
              <a:latin typeface="Montserrat Semi-Bold"/>
              <a:ea typeface="Montserrat Semi-Bold"/>
              <a:cs typeface="Montserrat Semi-Bold"/>
              <a:sym typeface="Montserrat Semi-Bold"/>
            </a:endParaRPr>
          </a:p>
        </p:txBody>
      </p:sp>
      <p:sp>
        <p:nvSpPr>
          <p:cNvPr id="26" name="TextBox 38">
            <a:extLst>
              <a:ext uri="{FF2B5EF4-FFF2-40B4-BE49-F238E27FC236}">
                <a16:creationId xmlns:a16="http://schemas.microsoft.com/office/drawing/2014/main" id="{08C5850F-79CE-03EF-8D78-B7DE8ED975E0}"/>
              </a:ext>
            </a:extLst>
          </p:cNvPr>
          <p:cNvSpPr txBox="1"/>
          <p:nvPr/>
        </p:nvSpPr>
        <p:spPr>
          <a:xfrm>
            <a:off x="1681296" y="4957326"/>
            <a:ext cx="5687998" cy="361637"/>
          </a:xfrm>
          <a:prstGeom prst="rect">
            <a:avLst/>
          </a:prstGeom>
        </p:spPr>
        <p:txBody>
          <a:bodyPr wrap="square" lIns="0" tIns="0" rIns="0" bIns="0" rtlCol="0" anchor="t">
            <a:spAutoFit/>
          </a:bodyPr>
          <a:lstStyle/>
          <a:p>
            <a:pPr>
              <a:lnSpc>
                <a:spcPts val="3199"/>
              </a:lnSpc>
            </a:pPr>
            <a:r>
              <a:rPr lang="en-US" dirty="0">
                <a:solidFill>
                  <a:srgbClr val="4B4B3D"/>
                </a:solidFill>
                <a:latin typeface="Belleza"/>
                <a:sym typeface="Montserrat Semi-Bold"/>
              </a:rPr>
              <a:t>Create Named Table output for </a:t>
            </a:r>
            <a:r>
              <a:rPr lang="en-US" dirty="0" err="1">
                <a:solidFill>
                  <a:srgbClr val="4B4B3D"/>
                </a:solidFill>
                <a:latin typeface="Belleza"/>
                <a:sym typeface="Montserrat Semi-Bold"/>
              </a:rPr>
              <a:t>NbhdCDU</a:t>
            </a:r>
            <a:endParaRPr lang="en-US" dirty="0">
              <a:solidFill>
                <a:srgbClr val="4B4B3D"/>
              </a:solidFill>
              <a:latin typeface="Belleza"/>
              <a:sym typeface="Montserrat Semi-Bold"/>
            </a:endParaRPr>
          </a:p>
        </p:txBody>
      </p:sp>
      <p:sp>
        <p:nvSpPr>
          <p:cNvPr id="27" name="TextBox 39">
            <a:extLst>
              <a:ext uri="{FF2B5EF4-FFF2-40B4-BE49-F238E27FC236}">
                <a16:creationId xmlns:a16="http://schemas.microsoft.com/office/drawing/2014/main" id="{FB421FBF-FB44-DDDE-068B-B05A6CFBABA0}"/>
              </a:ext>
            </a:extLst>
          </p:cNvPr>
          <p:cNvSpPr txBox="1"/>
          <p:nvPr/>
        </p:nvSpPr>
        <p:spPr>
          <a:xfrm>
            <a:off x="1728106" y="6602373"/>
            <a:ext cx="5180868" cy="361637"/>
          </a:xfrm>
          <a:prstGeom prst="rect">
            <a:avLst/>
          </a:prstGeom>
        </p:spPr>
        <p:txBody>
          <a:bodyPr wrap="square" lIns="0" tIns="0" rIns="0" bIns="0" rtlCol="0" anchor="t">
            <a:spAutoFit/>
          </a:bodyPr>
          <a:lstStyle/>
          <a:p>
            <a:pPr>
              <a:lnSpc>
                <a:spcPts val="3199"/>
              </a:lnSpc>
            </a:pPr>
            <a:r>
              <a:rPr lang="en-US" dirty="0">
                <a:solidFill>
                  <a:srgbClr val="4B4B3D"/>
                </a:solidFill>
                <a:latin typeface="Belleza"/>
                <a:sym typeface="Montserrat Semi-Bold"/>
              </a:rPr>
              <a:t>Item Page – Res Dwellings: Configure Page Layout </a:t>
            </a:r>
          </a:p>
        </p:txBody>
      </p:sp>
      <p:sp>
        <p:nvSpPr>
          <p:cNvPr id="28" name="TextBox 46">
            <a:extLst>
              <a:ext uri="{FF2B5EF4-FFF2-40B4-BE49-F238E27FC236}">
                <a16:creationId xmlns:a16="http://schemas.microsoft.com/office/drawing/2014/main" id="{80B758B2-E30C-107F-2244-3E1E84C65445}"/>
              </a:ext>
            </a:extLst>
          </p:cNvPr>
          <p:cNvSpPr txBox="1"/>
          <p:nvPr/>
        </p:nvSpPr>
        <p:spPr>
          <a:xfrm>
            <a:off x="1681296" y="5315338"/>
            <a:ext cx="6109661" cy="553998"/>
          </a:xfrm>
          <a:prstGeom prst="rect">
            <a:avLst/>
          </a:prstGeom>
        </p:spPr>
        <p:txBody>
          <a:bodyPr wrap="square" lIns="0" tIns="0" rIns="0" bIns="0" rtlCol="0" anchor="t">
            <a:spAutoFit/>
          </a:bodyPr>
          <a:lstStyle/>
          <a:p>
            <a:r>
              <a:rPr lang="en-US" dirty="0">
                <a:solidFill>
                  <a:srgbClr val="4B4B3D"/>
                </a:solidFill>
                <a:latin typeface="Belleza"/>
                <a:sym typeface="Montserrat Semi-Bold"/>
              </a:rPr>
              <a:t>Create If Then statement to compare CDU to </a:t>
            </a:r>
            <a:r>
              <a:rPr lang="en-US" dirty="0" err="1">
                <a:solidFill>
                  <a:srgbClr val="4B4B3D"/>
                </a:solidFill>
                <a:latin typeface="Belleza"/>
                <a:sym typeface="Montserrat Semi-Bold"/>
              </a:rPr>
              <a:t>NbhdCDU</a:t>
            </a:r>
            <a:r>
              <a:rPr lang="en-US" dirty="0">
                <a:solidFill>
                  <a:srgbClr val="4B4B3D"/>
                </a:solidFill>
                <a:latin typeface="Belleza"/>
                <a:sym typeface="Montserrat Semi-Bold"/>
              </a:rPr>
              <a:t> and then to the CDU Reason code field</a:t>
            </a:r>
          </a:p>
        </p:txBody>
      </p:sp>
      <p:sp>
        <p:nvSpPr>
          <p:cNvPr id="29" name="TextBox 39">
            <a:extLst>
              <a:ext uri="{FF2B5EF4-FFF2-40B4-BE49-F238E27FC236}">
                <a16:creationId xmlns:a16="http://schemas.microsoft.com/office/drawing/2014/main" id="{D3609CFA-9B0A-C212-1F22-EA4019736B97}"/>
              </a:ext>
            </a:extLst>
          </p:cNvPr>
          <p:cNvSpPr txBox="1"/>
          <p:nvPr/>
        </p:nvSpPr>
        <p:spPr>
          <a:xfrm>
            <a:off x="1722821" y="6939443"/>
            <a:ext cx="5028468" cy="361637"/>
          </a:xfrm>
          <a:prstGeom prst="rect">
            <a:avLst/>
          </a:prstGeom>
        </p:spPr>
        <p:txBody>
          <a:bodyPr wrap="square" lIns="0" tIns="0" rIns="0" bIns="0" rtlCol="0" anchor="t">
            <a:spAutoFit/>
          </a:bodyPr>
          <a:lstStyle/>
          <a:p>
            <a:pPr>
              <a:lnSpc>
                <a:spcPts val="3199"/>
              </a:lnSpc>
            </a:pPr>
            <a:r>
              <a:rPr lang="en-US" dirty="0">
                <a:solidFill>
                  <a:srgbClr val="4B4B3D"/>
                </a:solidFill>
                <a:latin typeface="Belleza"/>
                <a:sym typeface="Montserrat Semi-Bold"/>
              </a:rPr>
              <a:t>Drag Variables into the correct column and row.</a:t>
            </a:r>
          </a:p>
        </p:txBody>
      </p:sp>
      <p:sp>
        <p:nvSpPr>
          <p:cNvPr id="30" name="TextBox 15">
            <a:extLst>
              <a:ext uri="{FF2B5EF4-FFF2-40B4-BE49-F238E27FC236}">
                <a16:creationId xmlns:a16="http://schemas.microsoft.com/office/drawing/2014/main" id="{68D0F14F-D4EC-31F4-1D44-9A5517FF5EC1}"/>
              </a:ext>
            </a:extLst>
          </p:cNvPr>
          <p:cNvSpPr txBox="1"/>
          <p:nvPr/>
        </p:nvSpPr>
        <p:spPr>
          <a:xfrm>
            <a:off x="1495395" y="7657341"/>
            <a:ext cx="2823343" cy="384721"/>
          </a:xfrm>
          <a:prstGeom prst="rect">
            <a:avLst/>
          </a:prstGeom>
        </p:spPr>
        <p:txBody>
          <a:bodyPr wrap="square" lIns="0" tIns="0" rIns="0" bIns="0" rtlCol="0" anchor="t">
            <a:spAutoFit/>
          </a:bodyPr>
          <a:lstStyle/>
          <a:p>
            <a:pPr>
              <a:lnSpc>
                <a:spcPts val="2970"/>
              </a:lnSpc>
            </a:pPr>
            <a:r>
              <a:rPr lang="en-US" sz="2800" dirty="0">
                <a:solidFill>
                  <a:srgbClr val="4B4B3D"/>
                </a:solidFill>
                <a:latin typeface="Belleza"/>
                <a:ea typeface="Belleza"/>
                <a:cs typeface="Belleza"/>
                <a:sym typeface="Belleza"/>
              </a:rPr>
              <a:t>Build &amp; Compile</a:t>
            </a:r>
          </a:p>
        </p:txBody>
      </p:sp>
      <p:sp>
        <p:nvSpPr>
          <p:cNvPr id="31" name="TextBox 12">
            <a:extLst>
              <a:ext uri="{FF2B5EF4-FFF2-40B4-BE49-F238E27FC236}">
                <a16:creationId xmlns:a16="http://schemas.microsoft.com/office/drawing/2014/main" id="{45A1DED4-798D-A60C-B519-F784F9843A76}"/>
              </a:ext>
            </a:extLst>
          </p:cNvPr>
          <p:cNvSpPr txBox="1"/>
          <p:nvPr/>
        </p:nvSpPr>
        <p:spPr>
          <a:xfrm>
            <a:off x="1452841" y="2540461"/>
            <a:ext cx="2855188" cy="384721"/>
          </a:xfrm>
          <a:prstGeom prst="rect">
            <a:avLst/>
          </a:prstGeom>
        </p:spPr>
        <p:txBody>
          <a:bodyPr wrap="square" lIns="0" tIns="0" rIns="0" bIns="0" rtlCol="0" anchor="t">
            <a:spAutoFit/>
          </a:bodyPr>
          <a:lstStyle/>
          <a:p>
            <a:pPr>
              <a:lnSpc>
                <a:spcPts val="2970"/>
              </a:lnSpc>
            </a:pPr>
            <a:r>
              <a:rPr lang="en-US" sz="2800" dirty="0">
                <a:solidFill>
                  <a:srgbClr val="4B4B3D"/>
                </a:solidFill>
                <a:latin typeface="Belleza"/>
                <a:ea typeface="Belleza"/>
                <a:cs typeface="Belleza"/>
                <a:sym typeface="Belleza"/>
              </a:rPr>
              <a:t>Named Table</a:t>
            </a:r>
          </a:p>
        </p:txBody>
      </p:sp>
      <p:sp>
        <p:nvSpPr>
          <p:cNvPr id="33" name="TextBox 39">
            <a:extLst>
              <a:ext uri="{FF2B5EF4-FFF2-40B4-BE49-F238E27FC236}">
                <a16:creationId xmlns:a16="http://schemas.microsoft.com/office/drawing/2014/main" id="{12EBC118-B4BC-1924-6523-4D0ED26D6F77}"/>
              </a:ext>
            </a:extLst>
          </p:cNvPr>
          <p:cNvSpPr txBox="1"/>
          <p:nvPr/>
        </p:nvSpPr>
        <p:spPr>
          <a:xfrm>
            <a:off x="1722821" y="7996619"/>
            <a:ext cx="5054825" cy="553998"/>
          </a:xfrm>
          <a:prstGeom prst="rect">
            <a:avLst/>
          </a:prstGeom>
        </p:spPr>
        <p:txBody>
          <a:bodyPr wrap="square" lIns="0" tIns="0" rIns="0" bIns="0" rtlCol="0" anchor="t">
            <a:spAutoFit/>
          </a:bodyPr>
          <a:lstStyle/>
          <a:p>
            <a:r>
              <a:rPr lang="en-US" dirty="0">
                <a:solidFill>
                  <a:srgbClr val="4B4B3D"/>
                </a:solidFill>
                <a:latin typeface="Belleza"/>
                <a:sym typeface="Montserrat Semi-Bold"/>
              </a:rPr>
              <a:t>Build then Compile. If fields are not displaying correctly, delete the Cache</a:t>
            </a:r>
          </a:p>
        </p:txBody>
      </p:sp>
      <p:pic>
        <p:nvPicPr>
          <p:cNvPr id="36" name="Picture 35">
            <a:extLst>
              <a:ext uri="{FF2B5EF4-FFF2-40B4-BE49-F238E27FC236}">
                <a16:creationId xmlns:a16="http://schemas.microsoft.com/office/drawing/2014/main" id="{E6A9E653-7E66-FCC4-2A75-4AA72B22450D}"/>
              </a:ext>
            </a:extLst>
          </p:cNvPr>
          <p:cNvPicPr>
            <a:picLocks noChangeAspect="1"/>
          </p:cNvPicPr>
          <p:nvPr/>
        </p:nvPicPr>
        <p:blipFill>
          <a:blip r:embed="rId2"/>
          <a:stretch>
            <a:fillRect/>
          </a:stretch>
        </p:blipFill>
        <p:spPr>
          <a:xfrm>
            <a:off x="9489263" y="2234948"/>
            <a:ext cx="8409524" cy="4809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A7D66"/>
        </a:solidFill>
        <a:effectLst/>
      </p:bgPr>
    </p:bg>
    <p:spTree>
      <p:nvGrpSpPr>
        <p:cNvPr id="1" name=""/>
        <p:cNvGrpSpPr/>
        <p:nvPr/>
      </p:nvGrpSpPr>
      <p:grpSpPr>
        <a:xfrm>
          <a:off x="0" y="0"/>
          <a:ext cx="0" cy="0"/>
          <a:chOff x="0" y="0"/>
          <a:chExt cx="0" cy="0"/>
        </a:xfrm>
      </p:grpSpPr>
      <p:grpSp>
        <p:nvGrpSpPr>
          <p:cNvPr id="3" name="Group 3"/>
          <p:cNvGrpSpPr/>
          <p:nvPr/>
        </p:nvGrpSpPr>
        <p:grpSpPr>
          <a:xfrm>
            <a:off x="1306116" y="1219200"/>
            <a:ext cx="15675769" cy="8031469"/>
            <a:chOff x="0" y="0"/>
            <a:chExt cx="4670039" cy="2392691"/>
          </a:xfrm>
        </p:grpSpPr>
        <p:sp>
          <p:nvSpPr>
            <p:cNvPr id="4" name="Freeform 4"/>
            <p:cNvSpPr/>
            <p:nvPr/>
          </p:nvSpPr>
          <p:spPr>
            <a:xfrm>
              <a:off x="0" y="0"/>
              <a:ext cx="4670039" cy="2392691"/>
            </a:xfrm>
            <a:custGeom>
              <a:avLst/>
              <a:gdLst/>
              <a:ahLst/>
              <a:cxnLst/>
              <a:rect l="l" t="t" r="r" b="b"/>
              <a:pathLst>
                <a:path w="4670039" h="2392691">
                  <a:moveTo>
                    <a:pt x="0" y="0"/>
                  </a:moveTo>
                  <a:lnTo>
                    <a:pt x="4670039" y="0"/>
                  </a:lnTo>
                  <a:lnTo>
                    <a:pt x="4670039" y="2392691"/>
                  </a:lnTo>
                  <a:lnTo>
                    <a:pt x="0" y="2392691"/>
                  </a:lnTo>
                  <a:close/>
                </a:path>
              </a:pathLst>
            </a:custGeom>
            <a:solidFill>
              <a:srgbClr val="FFFFFF"/>
            </a:solidFill>
          </p:spPr>
          <p:txBody>
            <a:bodyPr/>
            <a:lstStyle/>
            <a:p>
              <a:endParaRPr lang="en-US"/>
            </a:p>
          </p:txBody>
        </p:sp>
      </p:grpSp>
      <p:grpSp>
        <p:nvGrpSpPr>
          <p:cNvPr id="5" name="Group 5"/>
          <p:cNvGrpSpPr/>
          <p:nvPr/>
        </p:nvGrpSpPr>
        <p:grpSpPr>
          <a:xfrm>
            <a:off x="4207141" y="2437135"/>
            <a:ext cx="9873717" cy="5488003"/>
            <a:chOff x="0" y="123825"/>
            <a:chExt cx="13164956" cy="7317337"/>
          </a:xfrm>
        </p:grpSpPr>
        <p:sp>
          <p:nvSpPr>
            <p:cNvPr id="6" name="TextBox 6"/>
            <p:cNvSpPr txBox="1"/>
            <p:nvPr/>
          </p:nvSpPr>
          <p:spPr>
            <a:xfrm>
              <a:off x="0" y="1786985"/>
              <a:ext cx="13164956" cy="4360168"/>
            </a:xfrm>
            <a:prstGeom prst="rect">
              <a:avLst/>
            </a:prstGeom>
          </p:spPr>
          <p:txBody>
            <a:bodyPr lIns="0" tIns="0" rIns="0" bIns="0" rtlCol="0" anchor="t">
              <a:spAutoFit/>
            </a:bodyPr>
            <a:lstStyle/>
            <a:p>
              <a:pPr algn="ctr">
                <a:lnSpc>
                  <a:spcPts val="8515"/>
                </a:lnSpc>
              </a:pPr>
              <a:r>
                <a:rPr lang="en-US" sz="8515" b="1" dirty="0">
                  <a:solidFill>
                    <a:srgbClr val="4B4B3D"/>
                  </a:solidFill>
                  <a:latin typeface="Montserrat Bold"/>
                  <a:ea typeface="Montserrat Bold"/>
                  <a:cs typeface="Montserrat Bold"/>
                  <a:sym typeface="Montserrat Bold"/>
                </a:rPr>
                <a:t>Modifying the Comparable Sales Report</a:t>
              </a:r>
            </a:p>
          </p:txBody>
        </p:sp>
        <p:sp>
          <p:nvSpPr>
            <p:cNvPr id="7" name="TextBox 7"/>
            <p:cNvSpPr txBox="1"/>
            <p:nvPr/>
          </p:nvSpPr>
          <p:spPr>
            <a:xfrm>
              <a:off x="4335348" y="123825"/>
              <a:ext cx="4494260" cy="1294342"/>
            </a:xfrm>
            <a:prstGeom prst="rect">
              <a:avLst/>
            </a:prstGeom>
          </p:spPr>
          <p:txBody>
            <a:bodyPr lIns="0" tIns="0" rIns="0" bIns="0" rtlCol="0" anchor="t">
              <a:spAutoFit/>
            </a:bodyPr>
            <a:lstStyle/>
            <a:p>
              <a:pPr algn="ctr">
                <a:lnSpc>
                  <a:spcPts val="7000"/>
                </a:lnSpc>
              </a:pPr>
              <a:endParaRPr/>
            </a:p>
          </p:txBody>
        </p:sp>
        <p:sp>
          <p:nvSpPr>
            <p:cNvPr id="8" name="TextBox 8"/>
            <p:cNvSpPr txBox="1"/>
            <p:nvPr/>
          </p:nvSpPr>
          <p:spPr>
            <a:xfrm>
              <a:off x="587488" y="7060109"/>
              <a:ext cx="11989981" cy="381053"/>
            </a:xfrm>
            <a:prstGeom prst="rect">
              <a:avLst/>
            </a:prstGeom>
          </p:spPr>
          <p:txBody>
            <a:bodyPr lIns="0" tIns="0" rIns="0" bIns="0" rtlCol="0" anchor="t">
              <a:spAutoFit/>
            </a:bodyPr>
            <a:lstStyle/>
            <a:p>
              <a:pPr algn="ctr">
                <a:lnSpc>
                  <a:spcPts val="2157"/>
                </a:lnSpc>
              </a:pPr>
              <a:r>
                <a:rPr lang="en-US" sz="2157" spc="647">
                  <a:solidFill>
                    <a:srgbClr val="8D614B"/>
                  </a:solidFill>
                  <a:latin typeface="Belleza"/>
                  <a:ea typeface="Belleza"/>
                  <a:cs typeface="Belleza"/>
                  <a:sym typeface="Belleza"/>
                </a:rPr>
                <a:t>.</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535785" y="3343910"/>
            <a:ext cx="6683029" cy="1271502"/>
          </a:xfrm>
          <a:prstGeom prst="rect">
            <a:avLst/>
          </a:prstGeom>
        </p:spPr>
        <p:txBody>
          <a:bodyPr lIns="0" tIns="0" rIns="0" bIns="0" rtlCol="0" anchor="t">
            <a:spAutoFit/>
          </a:bodyPr>
          <a:lstStyle/>
          <a:p>
            <a:pPr algn="ctr">
              <a:lnSpc>
                <a:spcPts val="9680"/>
              </a:lnSpc>
              <a:spcBef>
                <a:spcPct val="0"/>
              </a:spcBef>
            </a:pPr>
            <a:r>
              <a:rPr lang="en-US" sz="8800" dirty="0">
                <a:solidFill>
                  <a:srgbClr val="8D614B"/>
                </a:solidFill>
                <a:latin typeface="Brittany"/>
                <a:ea typeface="Brittany"/>
                <a:cs typeface="Brittany"/>
                <a:sym typeface="Brittany"/>
              </a:rPr>
              <a:t>Suggestions</a:t>
            </a:r>
          </a:p>
        </p:txBody>
      </p:sp>
      <p:sp>
        <p:nvSpPr>
          <p:cNvPr id="3" name="TextBox 3"/>
          <p:cNvSpPr txBox="1"/>
          <p:nvPr/>
        </p:nvSpPr>
        <p:spPr>
          <a:xfrm>
            <a:off x="3774430" y="2045970"/>
            <a:ext cx="10205739" cy="1480185"/>
          </a:xfrm>
          <a:prstGeom prst="rect">
            <a:avLst/>
          </a:prstGeom>
        </p:spPr>
        <p:txBody>
          <a:bodyPr lIns="0" tIns="0" rIns="0" bIns="0" rtlCol="0" anchor="t">
            <a:spAutoFit/>
          </a:bodyPr>
          <a:lstStyle/>
          <a:p>
            <a:pPr algn="ctr">
              <a:lnSpc>
                <a:spcPts val="11440"/>
              </a:lnSpc>
            </a:pPr>
            <a:r>
              <a:rPr lang="en-US" sz="10400" b="1" dirty="0">
                <a:solidFill>
                  <a:srgbClr val="4B4B3D"/>
                </a:solidFill>
                <a:latin typeface="Montserrat Ultra-Bold"/>
                <a:ea typeface="Montserrat Ultra-Bold"/>
                <a:cs typeface="Montserrat Ultra-Bold"/>
                <a:sym typeface="Montserrat Ultra-Bold"/>
              </a:rPr>
              <a:t>Questions</a:t>
            </a:r>
          </a:p>
        </p:txBody>
      </p:sp>
      <p:grpSp>
        <p:nvGrpSpPr>
          <p:cNvPr id="4" name="Group 4"/>
          <p:cNvGrpSpPr/>
          <p:nvPr/>
        </p:nvGrpSpPr>
        <p:grpSpPr>
          <a:xfrm>
            <a:off x="-1" y="6147690"/>
            <a:ext cx="18288001" cy="4139310"/>
            <a:chOff x="0" y="0"/>
            <a:chExt cx="6675421" cy="1444030"/>
          </a:xfrm>
        </p:grpSpPr>
        <p:sp>
          <p:nvSpPr>
            <p:cNvPr id="5" name="Freeform 5"/>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C645F-0F04-863E-17F8-C86A4D8F12ED}"/>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FA949104-5C51-4E4D-5A75-452EB78DF616}"/>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31FC0E0A-6BCC-31A1-FC7B-90026FC3E01C}"/>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864C2157-0E28-BFD1-5A04-8EBBEA405F99}"/>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pic>
        <p:nvPicPr>
          <p:cNvPr id="11" name="Picture 10">
            <a:extLst>
              <a:ext uri="{FF2B5EF4-FFF2-40B4-BE49-F238E27FC236}">
                <a16:creationId xmlns:a16="http://schemas.microsoft.com/office/drawing/2014/main" id="{E865EC5C-007A-BD5A-5500-3792DD4E763C}"/>
              </a:ext>
            </a:extLst>
          </p:cNvPr>
          <p:cNvPicPr>
            <a:picLocks noChangeAspect="1"/>
          </p:cNvPicPr>
          <p:nvPr/>
        </p:nvPicPr>
        <p:blipFill>
          <a:blip r:embed="rId2"/>
          <a:stretch>
            <a:fillRect/>
          </a:stretch>
        </p:blipFill>
        <p:spPr>
          <a:xfrm>
            <a:off x="2400298" y="137990"/>
            <a:ext cx="13487400" cy="10011019"/>
          </a:xfrm>
          <a:prstGeom prst="rect">
            <a:avLst/>
          </a:prstGeom>
        </p:spPr>
      </p:pic>
      <p:grpSp>
        <p:nvGrpSpPr>
          <p:cNvPr id="12" name="Group 4">
            <a:extLst>
              <a:ext uri="{FF2B5EF4-FFF2-40B4-BE49-F238E27FC236}">
                <a16:creationId xmlns:a16="http://schemas.microsoft.com/office/drawing/2014/main" id="{ED1CE6CF-89BD-FFBC-9E6E-9AE9EF5D2882}"/>
              </a:ext>
            </a:extLst>
          </p:cNvPr>
          <p:cNvGrpSpPr/>
          <p:nvPr/>
        </p:nvGrpSpPr>
        <p:grpSpPr>
          <a:xfrm>
            <a:off x="1" y="0"/>
            <a:ext cx="2514600" cy="419100"/>
            <a:chOff x="0" y="0"/>
            <a:chExt cx="6675421" cy="1444030"/>
          </a:xfrm>
        </p:grpSpPr>
        <p:sp>
          <p:nvSpPr>
            <p:cNvPr id="13" name="Freeform 5">
              <a:extLst>
                <a:ext uri="{FF2B5EF4-FFF2-40B4-BE49-F238E27FC236}">
                  <a16:creationId xmlns:a16="http://schemas.microsoft.com/office/drawing/2014/main" id="{8208BD35-EF4C-4E64-E4DD-323FE2AF30C4}"/>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14" name="TextBox 13">
            <a:extLst>
              <a:ext uri="{FF2B5EF4-FFF2-40B4-BE49-F238E27FC236}">
                <a16:creationId xmlns:a16="http://schemas.microsoft.com/office/drawing/2014/main" id="{8D44D658-C250-EEC3-9D8D-8B36AB79DA25}"/>
              </a:ext>
            </a:extLst>
          </p:cNvPr>
          <p:cNvSpPr txBox="1"/>
          <p:nvPr/>
        </p:nvSpPr>
        <p:spPr>
          <a:xfrm>
            <a:off x="85727" y="11775"/>
            <a:ext cx="2343147" cy="369332"/>
          </a:xfrm>
          <a:prstGeom prst="rect">
            <a:avLst/>
          </a:prstGeom>
          <a:noFill/>
        </p:spPr>
        <p:txBody>
          <a:bodyPr wrap="square">
            <a:spAutoFit/>
          </a:bodyPr>
          <a:lstStyle/>
          <a:p>
            <a:pPr algn="ctr"/>
            <a:r>
              <a:rPr lang="en-US" sz="1800" dirty="0">
                <a:solidFill>
                  <a:schemeClr val="bg2">
                    <a:lumMod val="90000"/>
                  </a:schemeClr>
                </a:solidFill>
                <a:latin typeface="Montserrat" panose="00000500000000000000" pitchFamily="2" charset="0"/>
              </a:rPr>
              <a:t>Wyandotte</a:t>
            </a:r>
          </a:p>
        </p:txBody>
      </p:sp>
    </p:spTree>
    <p:extLst>
      <p:ext uri="{BB962C8B-B14F-4D97-AF65-F5344CB8AC3E}">
        <p14:creationId xmlns:p14="http://schemas.microsoft.com/office/powerpoint/2010/main" val="4060793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22E0E-DE05-5E65-5CF4-5DAC8E8D8D7B}"/>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7F80FF5E-1072-8794-A6BD-5ED0474E450F}"/>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5126F24F-E4A3-2202-9EFD-0BE603864982}"/>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32BC88A5-E293-D6B9-4CB9-F47DC5245E75}"/>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pic>
        <p:nvPicPr>
          <p:cNvPr id="3" name="Picture 2">
            <a:hlinkClick r:id="rId2" action="ppaction://hlinksldjump"/>
            <a:extLst>
              <a:ext uri="{FF2B5EF4-FFF2-40B4-BE49-F238E27FC236}">
                <a16:creationId xmlns:a16="http://schemas.microsoft.com/office/drawing/2014/main" id="{49904058-E28B-D233-08F6-1880BE613B58}"/>
              </a:ext>
            </a:extLst>
          </p:cNvPr>
          <p:cNvPicPr>
            <a:picLocks noChangeAspect="1"/>
          </p:cNvPicPr>
          <p:nvPr/>
        </p:nvPicPr>
        <p:blipFill>
          <a:blip r:embed="rId3"/>
          <a:stretch>
            <a:fillRect/>
          </a:stretch>
        </p:blipFill>
        <p:spPr>
          <a:xfrm>
            <a:off x="2400298" y="110117"/>
            <a:ext cx="13487400" cy="10066766"/>
          </a:xfrm>
          <a:prstGeom prst="rect">
            <a:avLst/>
          </a:prstGeom>
        </p:spPr>
      </p:pic>
      <p:grpSp>
        <p:nvGrpSpPr>
          <p:cNvPr id="6" name="Group 4">
            <a:extLst>
              <a:ext uri="{FF2B5EF4-FFF2-40B4-BE49-F238E27FC236}">
                <a16:creationId xmlns:a16="http://schemas.microsoft.com/office/drawing/2014/main" id="{557449F9-2707-9FD3-A19A-FECAF49A8599}"/>
              </a:ext>
            </a:extLst>
          </p:cNvPr>
          <p:cNvGrpSpPr/>
          <p:nvPr/>
        </p:nvGrpSpPr>
        <p:grpSpPr>
          <a:xfrm>
            <a:off x="1" y="0"/>
            <a:ext cx="2514600" cy="419100"/>
            <a:chOff x="0" y="0"/>
            <a:chExt cx="6675421" cy="1444030"/>
          </a:xfrm>
        </p:grpSpPr>
        <p:sp>
          <p:nvSpPr>
            <p:cNvPr id="7" name="Freeform 5">
              <a:extLst>
                <a:ext uri="{FF2B5EF4-FFF2-40B4-BE49-F238E27FC236}">
                  <a16:creationId xmlns:a16="http://schemas.microsoft.com/office/drawing/2014/main" id="{48B642BF-13E0-E0B0-F081-9FC62D666B86}"/>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9" name="TextBox 8">
            <a:extLst>
              <a:ext uri="{FF2B5EF4-FFF2-40B4-BE49-F238E27FC236}">
                <a16:creationId xmlns:a16="http://schemas.microsoft.com/office/drawing/2014/main" id="{D94990D9-150D-511B-E4CE-9DA16C2F5E94}"/>
              </a:ext>
            </a:extLst>
          </p:cNvPr>
          <p:cNvSpPr txBox="1"/>
          <p:nvPr/>
        </p:nvSpPr>
        <p:spPr>
          <a:xfrm>
            <a:off x="85727" y="11775"/>
            <a:ext cx="2343147" cy="369332"/>
          </a:xfrm>
          <a:prstGeom prst="rect">
            <a:avLst/>
          </a:prstGeom>
          <a:noFill/>
        </p:spPr>
        <p:txBody>
          <a:bodyPr wrap="square">
            <a:spAutoFit/>
          </a:bodyPr>
          <a:lstStyle/>
          <a:p>
            <a:pPr algn="ctr"/>
            <a:r>
              <a:rPr lang="en-US" sz="1800" dirty="0">
                <a:solidFill>
                  <a:schemeClr val="bg2">
                    <a:lumMod val="90000"/>
                  </a:schemeClr>
                </a:solidFill>
                <a:latin typeface="Montserrat" panose="00000500000000000000" pitchFamily="2" charset="0"/>
              </a:rPr>
              <a:t>Shawnee</a:t>
            </a:r>
          </a:p>
        </p:txBody>
      </p:sp>
    </p:spTree>
    <p:extLst>
      <p:ext uri="{BB962C8B-B14F-4D97-AF65-F5344CB8AC3E}">
        <p14:creationId xmlns:p14="http://schemas.microsoft.com/office/powerpoint/2010/main" val="349661883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C645F-0F04-863E-17F8-C86A4D8F12ED}"/>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FA949104-5C51-4E4D-5A75-452EB78DF616}"/>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31FC0E0A-6BCC-31A1-FC7B-90026FC3E01C}"/>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864C2157-0E28-BFD1-5A04-8EBBEA405F99}"/>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pic>
        <p:nvPicPr>
          <p:cNvPr id="11" name="Picture 10">
            <a:extLst>
              <a:ext uri="{FF2B5EF4-FFF2-40B4-BE49-F238E27FC236}">
                <a16:creationId xmlns:a16="http://schemas.microsoft.com/office/drawing/2014/main" id="{E865EC5C-007A-BD5A-5500-3792DD4E763C}"/>
              </a:ext>
            </a:extLst>
          </p:cNvPr>
          <p:cNvPicPr>
            <a:picLocks noChangeAspect="1"/>
          </p:cNvPicPr>
          <p:nvPr/>
        </p:nvPicPr>
        <p:blipFill>
          <a:blip r:embed="rId2"/>
          <a:stretch>
            <a:fillRect/>
          </a:stretch>
        </p:blipFill>
        <p:spPr>
          <a:xfrm>
            <a:off x="2400298" y="137990"/>
            <a:ext cx="13487400" cy="10011019"/>
          </a:xfrm>
          <a:prstGeom prst="rect">
            <a:avLst/>
          </a:prstGeom>
        </p:spPr>
      </p:pic>
      <p:grpSp>
        <p:nvGrpSpPr>
          <p:cNvPr id="12" name="Group 4">
            <a:extLst>
              <a:ext uri="{FF2B5EF4-FFF2-40B4-BE49-F238E27FC236}">
                <a16:creationId xmlns:a16="http://schemas.microsoft.com/office/drawing/2014/main" id="{ED1CE6CF-89BD-FFBC-9E6E-9AE9EF5D2882}"/>
              </a:ext>
            </a:extLst>
          </p:cNvPr>
          <p:cNvGrpSpPr/>
          <p:nvPr/>
        </p:nvGrpSpPr>
        <p:grpSpPr>
          <a:xfrm>
            <a:off x="1" y="0"/>
            <a:ext cx="2514600" cy="419100"/>
            <a:chOff x="0" y="0"/>
            <a:chExt cx="6675421" cy="1444030"/>
          </a:xfrm>
        </p:grpSpPr>
        <p:sp>
          <p:nvSpPr>
            <p:cNvPr id="13" name="Freeform 5">
              <a:extLst>
                <a:ext uri="{FF2B5EF4-FFF2-40B4-BE49-F238E27FC236}">
                  <a16:creationId xmlns:a16="http://schemas.microsoft.com/office/drawing/2014/main" id="{8208BD35-EF4C-4E64-E4DD-323FE2AF30C4}"/>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14" name="TextBox 13">
            <a:extLst>
              <a:ext uri="{FF2B5EF4-FFF2-40B4-BE49-F238E27FC236}">
                <a16:creationId xmlns:a16="http://schemas.microsoft.com/office/drawing/2014/main" id="{8D44D658-C250-EEC3-9D8D-8B36AB79DA25}"/>
              </a:ext>
            </a:extLst>
          </p:cNvPr>
          <p:cNvSpPr txBox="1"/>
          <p:nvPr/>
        </p:nvSpPr>
        <p:spPr>
          <a:xfrm>
            <a:off x="85727" y="11775"/>
            <a:ext cx="2343147" cy="369332"/>
          </a:xfrm>
          <a:prstGeom prst="rect">
            <a:avLst/>
          </a:prstGeom>
          <a:noFill/>
        </p:spPr>
        <p:txBody>
          <a:bodyPr wrap="square">
            <a:spAutoFit/>
          </a:bodyPr>
          <a:lstStyle/>
          <a:p>
            <a:pPr algn="ctr"/>
            <a:r>
              <a:rPr lang="en-US" sz="1800" dirty="0">
                <a:solidFill>
                  <a:schemeClr val="bg2">
                    <a:lumMod val="90000"/>
                  </a:schemeClr>
                </a:solidFill>
                <a:latin typeface="Montserrat" panose="00000500000000000000" pitchFamily="2" charset="0"/>
              </a:rPr>
              <a:t>Wyandotte</a:t>
            </a:r>
          </a:p>
        </p:txBody>
      </p:sp>
    </p:spTree>
    <p:extLst>
      <p:ext uri="{BB962C8B-B14F-4D97-AF65-F5344CB8AC3E}">
        <p14:creationId xmlns:p14="http://schemas.microsoft.com/office/powerpoint/2010/main" val="4060793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9211-DAD3-263E-B80E-5E333F280332}"/>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AD8452F3-C2A4-EEB1-5716-38007D1ACE76}"/>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15AF858B-A1AD-6164-908B-57FD8D17B0EA}"/>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CAE1B487-FD80-417A-A33F-018F5CE1139A}"/>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pic>
        <p:nvPicPr>
          <p:cNvPr id="6" name="Picture 5">
            <a:extLst>
              <a:ext uri="{FF2B5EF4-FFF2-40B4-BE49-F238E27FC236}">
                <a16:creationId xmlns:a16="http://schemas.microsoft.com/office/drawing/2014/main" id="{C1A0F694-6C3E-43A8-2A32-2D14ECAA9A26}"/>
              </a:ext>
            </a:extLst>
          </p:cNvPr>
          <p:cNvPicPr>
            <a:picLocks noChangeAspect="1"/>
          </p:cNvPicPr>
          <p:nvPr/>
        </p:nvPicPr>
        <p:blipFill>
          <a:blip r:embed="rId2"/>
          <a:stretch>
            <a:fillRect/>
          </a:stretch>
        </p:blipFill>
        <p:spPr>
          <a:xfrm>
            <a:off x="2343147" y="107712"/>
            <a:ext cx="13601702" cy="10071576"/>
          </a:xfrm>
          <a:prstGeom prst="rect">
            <a:avLst/>
          </a:prstGeom>
        </p:spPr>
      </p:pic>
      <p:grpSp>
        <p:nvGrpSpPr>
          <p:cNvPr id="9" name="Group 4">
            <a:extLst>
              <a:ext uri="{FF2B5EF4-FFF2-40B4-BE49-F238E27FC236}">
                <a16:creationId xmlns:a16="http://schemas.microsoft.com/office/drawing/2014/main" id="{2D2469D0-D94F-E4D1-7091-E8E44046681E}"/>
              </a:ext>
            </a:extLst>
          </p:cNvPr>
          <p:cNvGrpSpPr/>
          <p:nvPr/>
        </p:nvGrpSpPr>
        <p:grpSpPr>
          <a:xfrm>
            <a:off x="1" y="0"/>
            <a:ext cx="2514600" cy="419100"/>
            <a:chOff x="0" y="0"/>
            <a:chExt cx="6675421" cy="1444030"/>
          </a:xfrm>
        </p:grpSpPr>
        <p:sp>
          <p:nvSpPr>
            <p:cNvPr id="10" name="Freeform 5">
              <a:extLst>
                <a:ext uri="{FF2B5EF4-FFF2-40B4-BE49-F238E27FC236}">
                  <a16:creationId xmlns:a16="http://schemas.microsoft.com/office/drawing/2014/main" id="{D7AC4EC4-A8A8-B8B6-10D6-473EC403E4AD}"/>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12" name="TextBox 11">
            <a:extLst>
              <a:ext uri="{FF2B5EF4-FFF2-40B4-BE49-F238E27FC236}">
                <a16:creationId xmlns:a16="http://schemas.microsoft.com/office/drawing/2014/main" id="{C429D528-08CA-E860-6007-1B758E100C7D}"/>
              </a:ext>
            </a:extLst>
          </p:cNvPr>
          <p:cNvSpPr txBox="1"/>
          <p:nvPr/>
        </p:nvSpPr>
        <p:spPr>
          <a:xfrm>
            <a:off x="85727" y="11775"/>
            <a:ext cx="2343147" cy="369332"/>
          </a:xfrm>
          <a:prstGeom prst="rect">
            <a:avLst/>
          </a:prstGeom>
          <a:noFill/>
        </p:spPr>
        <p:txBody>
          <a:bodyPr wrap="square">
            <a:spAutoFit/>
          </a:bodyPr>
          <a:lstStyle/>
          <a:p>
            <a:pPr algn="ctr"/>
            <a:r>
              <a:rPr lang="en-US" sz="1800" dirty="0">
                <a:solidFill>
                  <a:schemeClr val="bg2">
                    <a:lumMod val="90000"/>
                  </a:schemeClr>
                </a:solidFill>
                <a:latin typeface="Montserrat" panose="00000500000000000000" pitchFamily="2" charset="0"/>
              </a:rPr>
              <a:t>Riley</a:t>
            </a:r>
          </a:p>
        </p:txBody>
      </p:sp>
    </p:spTree>
    <p:extLst>
      <p:ext uri="{BB962C8B-B14F-4D97-AF65-F5344CB8AC3E}">
        <p14:creationId xmlns:p14="http://schemas.microsoft.com/office/powerpoint/2010/main" val="45937429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22E0E-DE05-5E65-5CF4-5DAC8E8D8D7B}"/>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7F80FF5E-1072-8794-A6BD-5ED0474E450F}"/>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5126F24F-E4A3-2202-9EFD-0BE603864982}"/>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32BC88A5-E293-D6B9-4CB9-F47DC5245E75}"/>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pic>
        <p:nvPicPr>
          <p:cNvPr id="3" name="Picture 2">
            <a:hlinkClick r:id="rId2" action="ppaction://hlinksldjump"/>
            <a:extLst>
              <a:ext uri="{FF2B5EF4-FFF2-40B4-BE49-F238E27FC236}">
                <a16:creationId xmlns:a16="http://schemas.microsoft.com/office/drawing/2014/main" id="{49904058-E28B-D233-08F6-1880BE613B58}"/>
              </a:ext>
            </a:extLst>
          </p:cNvPr>
          <p:cNvPicPr>
            <a:picLocks noChangeAspect="1"/>
          </p:cNvPicPr>
          <p:nvPr/>
        </p:nvPicPr>
        <p:blipFill>
          <a:blip r:embed="rId3"/>
          <a:stretch>
            <a:fillRect/>
          </a:stretch>
        </p:blipFill>
        <p:spPr>
          <a:xfrm>
            <a:off x="2400298" y="110117"/>
            <a:ext cx="13487400" cy="10066766"/>
          </a:xfrm>
          <a:prstGeom prst="rect">
            <a:avLst/>
          </a:prstGeom>
        </p:spPr>
      </p:pic>
      <p:grpSp>
        <p:nvGrpSpPr>
          <p:cNvPr id="6" name="Group 4">
            <a:extLst>
              <a:ext uri="{FF2B5EF4-FFF2-40B4-BE49-F238E27FC236}">
                <a16:creationId xmlns:a16="http://schemas.microsoft.com/office/drawing/2014/main" id="{557449F9-2707-9FD3-A19A-FECAF49A8599}"/>
              </a:ext>
            </a:extLst>
          </p:cNvPr>
          <p:cNvGrpSpPr/>
          <p:nvPr/>
        </p:nvGrpSpPr>
        <p:grpSpPr>
          <a:xfrm>
            <a:off x="1" y="0"/>
            <a:ext cx="2514600" cy="419100"/>
            <a:chOff x="0" y="0"/>
            <a:chExt cx="6675421" cy="1444030"/>
          </a:xfrm>
        </p:grpSpPr>
        <p:sp>
          <p:nvSpPr>
            <p:cNvPr id="7" name="Freeform 5">
              <a:extLst>
                <a:ext uri="{FF2B5EF4-FFF2-40B4-BE49-F238E27FC236}">
                  <a16:creationId xmlns:a16="http://schemas.microsoft.com/office/drawing/2014/main" id="{48B642BF-13E0-E0B0-F081-9FC62D666B86}"/>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9" name="TextBox 8">
            <a:extLst>
              <a:ext uri="{FF2B5EF4-FFF2-40B4-BE49-F238E27FC236}">
                <a16:creationId xmlns:a16="http://schemas.microsoft.com/office/drawing/2014/main" id="{D94990D9-150D-511B-E4CE-9DA16C2F5E94}"/>
              </a:ext>
            </a:extLst>
          </p:cNvPr>
          <p:cNvSpPr txBox="1"/>
          <p:nvPr/>
        </p:nvSpPr>
        <p:spPr>
          <a:xfrm>
            <a:off x="85727" y="11775"/>
            <a:ext cx="2343147" cy="369332"/>
          </a:xfrm>
          <a:prstGeom prst="rect">
            <a:avLst/>
          </a:prstGeom>
          <a:noFill/>
        </p:spPr>
        <p:txBody>
          <a:bodyPr wrap="square">
            <a:spAutoFit/>
          </a:bodyPr>
          <a:lstStyle/>
          <a:p>
            <a:pPr algn="ctr"/>
            <a:r>
              <a:rPr lang="en-US" sz="1800" dirty="0">
                <a:solidFill>
                  <a:schemeClr val="bg2">
                    <a:lumMod val="90000"/>
                  </a:schemeClr>
                </a:solidFill>
                <a:latin typeface="Montserrat" panose="00000500000000000000" pitchFamily="2" charset="0"/>
              </a:rPr>
              <a:t>Shawnee</a:t>
            </a:r>
          </a:p>
        </p:txBody>
      </p:sp>
    </p:spTree>
    <p:extLst>
      <p:ext uri="{BB962C8B-B14F-4D97-AF65-F5344CB8AC3E}">
        <p14:creationId xmlns:p14="http://schemas.microsoft.com/office/powerpoint/2010/main" val="3496618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60AB5-0787-D462-EB58-7198F060F0C2}"/>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78169C77-4C5C-EF2F-7776-F79A54F14D8B}"/>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FDAAFA4C-D677-8DA1-3733-A088FB28AD15}"/>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22D658AF-48AD-05DF-EA48-106351195F42}"/>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grpSp>
        <p:nvGrpSpPr>
          <p:cNvPr id="9" name="Group 4">
            <a:extLst>
              <a:ext uri="{FF2B5EF4-FFF2-40B4-BE49-F238E27FC236}">
                <a16:creationId xmlns:a16="http://schemas.microsoft.com/office/drawing/2014/main" id="{5AF05CD6-F787-D37E-5926-48422D2E5FE1}"/>
              </a:ext>
            </a:extLst>
          </p:cNvPr>
          <p:cNvGrpSpPr/>
          <p:nvPr/>
        </p:nvGrpSpPr>
        <p:grpSpPr>
          <a:xfrm>
            <a:off x="1" y="0"/>
            <a:ext cx="2514600" cy="419100"/>
            <a:chOff x="0" y="0"/>
            <a:chExt cx="6675421" cy="1444030"/>
          </a:xfrm>
        </p:grpSpPr>
        <p:sp>
          <p:nvSpPr>
            <p:cNvPr id="10" name="Freeform 5">
              <a:extLst>
                <a:ext uri="{FF2B5EF4-FFF2-40B4-BE49-F238E27FC236}">
                  <a16:creationId xmlns:a16="http://schemas.microsoft.com/office/drawing/2014/main" id="{30A0DC4E-86F4-355E-78F4-E9F75F6779EC}"/>
                </a:ext>
              </a:extLst>
            </p:cNvPr>
            <p:cNvSpPr/>
            <p:nvPr/>
          </p:nvSpPr>
          <p:spPr>
            <a:xfrm>
              <a:off x="0" y="0"/>
              <a:ext cx="6675420" cy="1444030"/>
            </a:xfrm>
            <a:prstGeom prst="homePlate">
              <a:avLst/>
            </a:prstGeom>
            <a:solidFill>
              <a:srgbClr val="AA7D66"/>
            </a:solidFill>
          </p:spPr>
          <p:txBody>
            <a:bodyPr/>
            <a:lstStyle/>
            <a:p>
              <a:pPr algn="ctr"/>
              <a:r>
                <a:rPr lang="en-US" sz="2000" dirty="0">
                  <a:solidFill>
                    <a:schemeClr val="bg2">
                      <a:lumMod val="90000"/>
                    </a:schemeClr>
                  </a:solidFill>
                  <a:latin typeface="Montserrat" panose="00000500000000000000" pitchFamily="2" charset="0"/>
                </a:rPr>
                <a:t>Ellis</a:t>
              </a:r>
            </a:p>
          </p:txBody>
        </p:sp>
      </p:grpSp>
      <p:pic>
        <p:nvPicPr>
          <p:cNvPr id="3" name="Picture 2">
            <a:extLst>
              <a:ext uri="{FF2B5EF4-FFF2-40B4-BE49-F238E27FC236}">
                <a16:creationId xmlns:a16="http://schemas.microsoft.com/office/drawing/2014/main" id="{25DD5DCF-0808-6A00-1F32-463F69FCC65A}"/>
              </a:ext>
            </a:extLst>
          </p:cNvPr>
          <p:cNvPicPr>
            <a:picLocks noChangeAspect="1"/>
          </p:cNvPicPr>
          <p:nvPr/>
        </p:nvPicPr>
        <p:blipFill>
          <a:blip r:embed="rId2"/>
          <a:stretch>
            <a:fillRect/>
          </a:stretch>
        </p:blipFill>
        <p:spPr>
          <a:xfrm>
            <a:off x="2543171" y="179105"/>
            <a:ext cx="13201653" cy="9928789"/>
          </a:xfrm>
          <a:prstGeom prst="rect">
            <a:avLst/>
          </a:prstGeom>
        </p:spPr>
      </p:pic>
    </p:spTree>
    <p:extLst>
      <p:ext uri="{BB962C8B-B14F-4D97-AF65-F5344CB8AC3E}">
        <p14:creationId xmlns:p14="http://schemas.microsoft.com/office/powerpoint/2010/main" val="213089071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9211-DAD3-263E-B80E-5E333F280332}"/>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AD8452F3-C2A4-EEB1-5716-38007D1ACE76}"/>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15AF858B-A1AD-6164-908B-57FD8D17B0EA}"/>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CAE1B487-FD80-417A-A33F-018F5CE1139A}"/>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pic>
        <p:nvPicPr>
          <p:cNvPr id="6" name="Picture 5">
            <a:extLst>
              <a:ext uri="{FF2B5EF4-FFF2-40B4-BE49-F238E27FC236}">
                <a16:creationId xmlns:a16="http://schemas.microsoft.com/office/drawing/2014/main" id="{C1A0F694-6C3E-43A8-2A32-2D14ECAA9A26}"/>
              </a:ext>
            </a:extLst>
          </p:cNvPr>
          <p:cNvPicPr>
            <a:picLocks noChangeAspect="1"/>
          </p:cNvPicPr>
          <p:nvPr/>
        </p:nvPicPr>
        <p:blipFill>
          <a:blip r:embed="rId2"/>
          <a:stretch>
            <a:fillRect/>
          </a:stretch>
        </p:blipFill>
        <p:spPr>
          <a:xfrm>
            <a:off x="2343147" y="107712"/>
            <a:ext cx="13601702" cy="10071576"/>
          </a:xfrm>
          <a:prstGeom prst="rect">
            <a:avLst/>
          </a:prstGeom>
        </p:spPr>
      </p:pic>
      <p:grpSp>
        <p:nvGrpSpPr>
          <p:cNvPr id="9" name="Group 4">
            <a:extLst>
              <a:ext uri="{FF2B5EF4-FFF2-40B4-BE49-F238E27FC236}">
                <a16:creationId xmlns:a16="http://schemas.microsoft.com/office/drawing/2014/main" id="{2D2469D0-D94F-E4D1-7091-E8E44046681E}"/>
              </a:ext>
            </a:extLst>
          </p:cNvPr>
          <p:cNvGrpSpPr/>
          <p:nvPr/>
        </p:nvGrpSpPr>
        <p:grpSpPr>
          <a:xfrm>
            <a:off x="1" y="0"/>
            <a:ext cx="2514600" cy="419100"/>
            <a:chOff x="0" y="0"/>
            <a:chExt cx="6675421" cy="1444030"/>
          </a:xfrm>
        </p:grpSpPr>
        <p:sp>
          <p:nvSpPr>
            <p:cNvPr id="10" name="Freeform 5">
              <a:extLst>
                <a:ext uri="{FF2B5EF4-FFF2-40B4-BE49-F238E27FC236}">
                  <a16:creationId xmlns:a16="http://schemas.microsoft.com/office/drawing/2014/main" id="{D7AC4EC4-A8A8-B8B6-10D6-473EC403E4AD}"/>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12" name="TextBox 11">
            <a:extLst>
              <a:ext uri="{FF2B5EF4-FFF2-40B4-BE49-F238E27FC236}">
                <a16:creationId xmlns:a16="http://schemas.microsoft.com/office/drawing/2014/main" id="{C429D528-08CA-E860-6007-1B758E100C7D}"/>
              </a:ext>
            </a:extLst>
          </p:cNvPr>
          <p:cNvSpPr txBox="1"/>
          <p:nvPr/>
        </p:nvSpPr>
        <p:spPr>
          <a:xfrm>
            <a:off x="85727" y="11775"/>
            <a:ext cx="2343147" cy="369332"/>
          </a:xfrm>
          <a:prstGeom prst="rect">
            <a:avLst/>
          </a:prstGeom>
          <a:noFill/>
        </p:spPr>
        <p:txBody>
          <a:bodyPr wrap="square">
            <a:spAutoFit/>
          </a:bodyPr>
          <a:lstStyle/>
          <a:p>
            <a:pPr algn="ctr"/>
            <a:r>
              <a:rPr lang="en-US" sz="1800" dirty="0">
                <a:solidFill>
                  <a:schemeClr val="bg2">
                    <a:lumMod val="90000"/>
                  </a:schemeClr>
                </a:solidFill>
                <a:latin typeface="Montserrat" panose="00000500000000000000" pitchFamily="2" charset="0"/>
              </a:rPr>
              <a:t>Riley</a:t>
            </a:r>
          </a:p>
        </p:txBody>
      </p:sp>
    </p:spTree>
    <p:extLst>
      <p:ext uri="{BB962C8B-B14F-4D97-AF65-F5344CB8AC3E}">
        <p14:creationId xmlns:p14="http://schemas.microsoft.com/office/powerpoint/2010/main" val="459374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9E996-3CCB-09DE-392B-CF0AFC7A8500}"/>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46A8ED49-AF5C-4366-93B0-E507542122C0}"/>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E618D84F-679C-886F-F37F-1872C8A572B4}"/>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FA338F33-874C-5AD1-B4E7-29984364A081}"/>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grpSp>
        <p:nvGrpSpPr>
          <p:cNvPr id="9" name="Group 4">
            <a:extLst>
              <a:ext uri="{FF2B5EF4-FFF2-40B4-BE49-F238E27FC236}">
                <a16:creationId xmlns:a16="http://schemas.microsoft.com/office/drawing/2014/main" id="{83C0F7CD-8597-64DA-304B-582AF7F80903}"/>
              </a:ext>
            </a:extLst>
          </p:cNvPr>
          <p:cNvGrpSpPr/>
          <p:nvPr/>
        </p:nvGrpSpPr>
        <p:grpSpPr>
          <a:xfrm>
            <a:off x="1" y="0"/>
            <a:ext cx="2514600" cy="419100"/>
            <a:chOff x="0" y="0"/>
            <a:chExt cx="6675421" cy="1444030"/>
          </a:xfrm>
        </p:grpSpPr>
        <p:sp>
          <p:nvSpPr>
            <p:cNvPr id="10" name="Freeform 5">
              <a:extLst>
                <a:ext uri="{FF2B5EF4-FFF2-40B4-BE49-F238E27FC236}">
                  <a16:creationId xmlns:a16="http://schemas.microsoft.com/office/drawing/2014/main" id="{B0C43A70-4268-3DE5-DD30-9B20D8223377}"/>
                </a:ext>
              </a:extLst>
            </p:cNvPr>
            <p:cNvSpPr/>
            <p:nvPr/>
          </p:nvSpPr>
          <p:spPr>
            <a:xfrm>
              <a:off x="0" y="0"/>
              <a:ext cx="6675420" cy="1444030"/>
            </a:xfrm>
            <a:prstGeom prst="homePlate">
              <a:avLst/>
            </a:prstGeom>
            <a:solidFill>
              <a:srgbClr val="AA7D66"/>
            </a:solidFill>
          </p:spPr>
          <p:txBody>
            <a:bodyPr/>
            <a:lstStyle/>
            <a:p>
              <a:pPr algn="ctr"/>
              <a:r>
                <a:rPr lang="en-US" sz="2000" dirty="0">
                  <a:solidFill>
                    <a:schemeClr val="bg2">
                      <a:lumMod val="90000"/>
                    </a:schemeClr>
                  </a:solidFill>
                  <a:latin typeface="Montserrat" panose="00000500000000000000" pitchFamily="2" charset="0"/>
                </a:rPr>
                <a:t>Lyon 2pg</a:t>
              </a:r>
            </a:p>
          </p:txBody>
        </p:sp>
      </p:grpSp>
      <p:pic>
        <p:nvPicPr>
          <p:cNvPr id="6" name="Picture 5">
            <a:extLst>
              <a:ext uri="{FF2B5EF4-FFF2-40B4-BE49-F238E27FC236}">
                <a16:creationId xmlns:a16="http://schemas.microsoft.com/office/drawing/2014/main" id="{C8E98D1C-96F1-73D8-4813-767F41A712FC}"/>
              </a:ext>
            </a:extLst>
          </p:cNvPr>
          <p:cNvPicPr>
            <a:picLocks noChangeAspect="1"/>
          </p:cNvPicPr>
          <p:nvPr/>
        </p:nvPicPr>
        <p:blipFill>
          <a:blip r:embed="rId2"/>
          <a:srcRect l="517" r="554"/>
          <a:stretch/>
        </p:blipFill>
        <p:spPr>
          <a:xfrm>
            <a:off x="3403964" y="0"/>
            <a:ext cx="11475720" cy="8800000"/>
          </a:xfrm>
          <a:prstGeom prst="rect">
            <a:avLst/>
          </a:prstGeom>
        </p:spPr>
      </p:pic>
      <p:pic>
        <p:nvPicPr>
          <p:cNvPr id="11" name="Picture 10">
            <a:extLst>
              <a:ext uri="{FF2B5EF4-FFF2-40B4-BE49-F238E27FC236}">
                <a16:creationId xmlns:a16="http://schemas.microsoft.com/office/drawing/2014/main" id="{8B43AAA1-4A77-BFF2-A86F-931CD6A6F821}"/>
              </a:ext>
            </a:extLst>
          </p:cNvPr>
          <p:cNvPicPr>
            <a:picLocks noChangeAspect="1"/>
          </p:cNvPicPr>
          <p:nvPr/>
        </p:nvPicPr>
        <p:blipFill>
          <a:blip r:embed="rId3"/>
          <a:srcRect t="40434"/>
          <a:stretch/>
        </p:blipFill>
        <p:spPr>
          <a:xfrm>
            <a:off x="3403964" y="8314351"/>
            <a:ext cx="11475720" cy="1471946"/>
          </a:xfrm>
          <a:prstGeom prst="rect">
            <a:avLst/>
          </a:prstGeom>
        </p:spPr>
      </p:pic>
    </p:spTree>
    <p:extLst>
      <p:ext uri="{BB962C8B-B14F-4D97-AF65-F5344CB8AC3E}">
        <p14:creationId xmlns:p14="http://schemas.microsoft.com/office/powerpoint/2010/main" val="353946882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60AB5-0787-D462-EB58-7198F060F0C2}"/>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78169C77-4C5C-EF2F-7776-F79A54F14D8B}"/>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FDAAFA4C-D677-8DA1-3733-A088FB28AD15}"/>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22D658AF-48AD-05DF-EA48-106351195F42}"/>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grpSp>
        <p:nvGrpSpPr>
          <p:cNvPr id="9" name="Group 4">
            <a:extLst>
              <a:ext uri="{FF2B5EF4-FFF2-40B4-BE49-F238E27FC236}">
                <a16:creationId xmlns:a16="http://schemas.microsoft.com/office/drawing/2014/main" id="{5AF05CD6-F787-D37E-5926-48422D2E5FE1}"/>
              </a:ext>
            </a:extLst>
          </p:cNvPr>
          <p:cNvGrpSpPr/>
          <p:nvPr/>
        </p:nvGrpSpPr>
        <p:grpSpPr>
          <a:xfrm>
            <a:off x="1" y="0"/>
            <a:ext cx="2514600" cy="419100"/>
            <a:chOff x="0" y="0"/>
            <a:chExt cx="6675421" cy="1444030"/>
          </a:xfrm>
        </p:grpSpPr>
        <p:sp>
          <p:nvSpPr>
            <p:cNvPr id="10" name="Freeform 5">
              <a:extLst>
                <a:ext uri="{FF2B5EF4-FFF2-40B4-BE49-F238E27FC236}">
                  <a16:creationId xmlns:a16="http://schemas.microsoft.com/office/drawing/2014/main" id="{30A0DC4E-86F4-355E-78F4-E9F75F6779EC}"/>
                </a:ext>
              </a:extLst>
            </p:cNvPr>
            <p:cNvSpPr/>
            <p:nvPr/>
          </p:nvSpPr>
          <p:spPr>
            <a:xfrm>
              <a:off x="0" y="0"/>
              <a:ext cx="6675420" cy="1444030"/>
            </a:xfrm>
            <a:prstGeom prst="homePlate">
              <a:avLst/>
            </a:prstGeom>
            <a:solidFill>
              <a:srgbClr val="AA7D66"/>
            </a:solidFill>
          </p:spPr>
          <p:txBody>
            <a:bodyPr/>
            <a:lstStyle/>
            <a:p>
              <a:pPr algn="ctr"/>
              <a:r>
                <a:rPr lang="en-US" sz="2000" dirty="0">
                  <a:solidFill>
                    <a:schemeClr val="bg2">
                      <a:lumMod val="90000"/>
                    </a:schemeClr>
                  </a:solidFill>
                  <a:latin typeface="Montserrat" panose="00000500000000000000" pitchFamily="2" charset="0"/>
                </a:rPr>
                <a:t>Ellis</a:t>
              </a:r>
            </a:p>
          </p:txBody>
        </p:sp>
      </p:grpSp>
      <p:pic>
        <p:nvPicPr>
          <p:cNvPr id="3" name="Picture 2">
            <a:extLst>
              <a:ext uri="{FF2B5EF4-FFF2-40B4-BE49-F238E27FC236}">
                <a16:creationId xmlns:a16="http://schemas.microsoft.com/office/drawing/2014/main" id="{25DD5DCF-0808-6A00-1F32-463F69FCC65A}"/>
              </a:ext>
            </a:extLst>
          </p:cNvPr>
          <p:cNvPicPr>
            <a:picLocks noChangeAspect="1"/>
          </p:cNvPicPr>
          <p:nvPr/>
        </p:nvPicPr>
        <p:blipFill>
          <a:blip r:embed="rId2"/>
          <a:stretch>
            <a:fillRect/>
          </a:stretch>
        </p:blipFill>
        <p:spPr>
          <a:xfrm>
            <a:off x="2543171" y="179105"/>
            <a:ext cx="13201653" cy="9928789"/>
          </a:xfrm>
          <a:prstGeom prst="rect">
            <a:avLst/>
          </a:prstGeom>
        </p:spPr>
      </p:pic>
    </p:spTree>
    <p:extLst>
      <p:ext uri="{BB962C8B-B14F-4D97-AF65-F5344CB8AC3E}">
        <p14:creationId xmlns:p14="http://schemas.microsoft.com/office/powerpoint/2010/main" val="2130890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A572C-AB60-F247-B940-16AD580FCC3C}"/>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F3DDA505-5261-900C-3D33-4750B7569E7E}"/>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A3667168-FC36-82CA-EFEA-D9CCF97CDBDB}"/>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85892031-6B3E-5986-1EC6-9B8DF8C62862}"/>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pic>
        <p:nvPicPr>
          <p:cNvPr id="6" name="Picture 5">
            <a:extLst>
              <a:ext uri="{FF2B5EF4-FFF2-40B4-BE49-F238E27FC236}">
                <a16:creationId xmlns:a16="http://schemas.microsoft.com/office/drawing/2014/main" id="{C0521586-1DB0-9C85-0DCA-886991025FC5}"/>
              </a:ext>
            </a:extLst>
          </p:cNvPr>
          <p:cNvPicPr>
            <a:picLocks noChangeAspect="1"/>
          </p:cNvPicPr>
          <p:nvPr/>
        </p:nvPicPr>
        <p:blipFill>
          <a:blip r:embed="rId2"/>
          <a:stretch>
            <a:fillRect/>
          </a:stretch>
        </p:blipFill>
        <p:spPr>
          <a:xfrm>
            <a:off x="2322739" y="110117"/>
            <a:ext cx="13642517" cy="10066766"/>
          </a:xfrm>
          <a:prstGeom prst="rect">
            <a:avLst/>
          </a:prstGeom>
        </p:spPr>
      </p:pic>
      <p:grpSp>
        <p:nvGrpSpPr>
          <p:cNvPr id="7" name="Group 4">
            <a:extLst>
              <a:ext uri="{FF2B5EF4-FFF2-40B4-BE49-F238E27FC236}">
                <a16:creationId xmlns:a16="http://schemas.microsoft.com/office/drawing/2014/main" id="{0AC17049-C14E-26A8-0C1B-5082C14776D3}"/>
              </a:ext>
            </a:extLst>
          </p:cNvPr>
          <p:cNvGrpSpPr/>
          <p:nvPr/>
        </p:nvGrpSpPr>
        <p:grpSpPr>
          <a:xfrm>
            <a:off x="1" y="0"/>
            <a:ext cx="2514600" cy="419100"/>
            <a:chOff x="0" y="0"/>
            <a:chExt cx="6675421" cy="1444030"/>
          </a:xfrm>
        </p:grpSpPr>
        <p:sp>
          <p:nvSpPr>
            <p:cNvPr id="9" name="Freeform 5">
              <a:extLst>
                <a:ext uri="{FF2B5EF4-FFF2-40B4-BE49-F238E27FC236}">
                  <a16:creationId xmlns:a16="http://schemas.microsoft.com/office/drawing/2014/main" id="{3CA560E3-FFB0-36BF-8F47-A5F55FAF4F40}"/>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10" name="TextBox 9">
            <a:extLst>
              <a:ext uri="{FF2B5EF4-FFF2-40B4-BE49-F238E27FC236}">
                <a16:creationId xmlns:a16="http://schemas.microsoft.com/office/drawing/2014/main" id="{48E12799-7BB2-5B21-ADD4-5D0085CB864B}"/>
              </a:ext>
            </a:extLst>
          </p:cNvPr>
          <p:cNvSpPr txBox="1"/>
          <p:nvPr/>
        </p:nvSpPr>
        <p:spPr>
          <a:xfrm>
            <a:off x="85727" y="11775"/>
            <a:ext cx="2343147" cy="369332"/>
          </a:xfrm>
          <a:prstGeom prst="rect">
            <a:avLst/>
          </a:prstGeom>
          <a:noFill/>
        </p:spPr>
        <p:txBody>
          <a:bodyPr wrap="square">
            <a:spAutoFit/>
          </a:bodyPr>
          <a:lstStyle/>
          <a:p>
            <a:pPr algn="ctr"/>
            <a:r>
              <a:rPr lang="en-US" sz="1800" dirty="0">
                <a:solidFill>
                  <a:schemeClr val="bg2">
                    <a:lumMod val="90000"/>
                  </a:schemeClr>
                </a:solidFill>
                <a:latin typeface="Montserrat" panose="00000500000000000000" pitchFamily="2" charset="0"/>
              </a:rPr>
              <a:t>Miami Adj</a:t>
            </a:r>
          </a:p>
        </p:txBody>
      </p:sp>
    </p:spTree>
    <p:extLst>
      <p:ext uri="{BB962C8B-B14F-4D97-AF65-F5344CB8AC3E}">
        <p14:creationId xmlns:p14="http://schemas.microsoft.com/office/powerpoint/2010/main" val="385340359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9E996-3CCB-09DE-392B-CF0AFC7A8500}"/>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46A8ED49-AF5C-4366-93B0-E507542122C0}"/>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E618D84F-679C-886F-F37F-1872C8A572B4}"/>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FA338F33-874C-5AD1-B4E7-29984364A081}"/>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grpSp>
        <p:nvGrpSpPr>
          <p:cNvPr id="9" name="Group 4">
            <a:extLst>
              <a:ext uri="{FF2B5EF4-FFF2-40B4-BE49-F238E27FC236}">
                <a16:creationId xmlns:a16="http://schemas.microsoft.com/office/drawing/2014/main" id="{83C0F7CD-8597-64DA-304B-582AF7F80903}"/>
              </a:ext>
            </a:extLst>
          </p:cNvPr>
          <p:cNvGrpSpPr/>
          <p:nvPr/>
        </p:nvGrpSpPr>
        <p:grpSpPr>
          <a:xfrm>
            <a:off x="1" y="0"/>
            <a:ext cx="2514600" cy="419100"/>
            <a:chOff x="0" y="0"/>
            <a:chExt cx="6675421" cy="1444030"/>
          </a:xfrm>
        </p:grpSpPr>
        <p:sp>
          <p:nvSpPr>
            <p:cNvPr id="10" name="Freeform 5">
              <a:extLst>
                <a:ext uri="{FF2B5EF4-FFF2-40B4-BE49-F238E27FC236}">
                  <a16:creationId xmlns:a16="http://schemas.microsoft.com/office/drawing/2014/main" id="{B0C43A70-4268-3DE5-DD30-9B20D8223377}"/>
                </a:ext>
              </a:extLst>
            </p:cNvPr>
            <p:cNvSpPr/>
            <p:nvPr/>
          </p:nvSpPr>
          <p:spPr>
            <a:xfrm>
              <a:off x="0" y="0"/>
              <a:ext cx="6675420" cy="1444030"/>
            </a:xfrm>
            <a:prstGeom prst="homePlate">
              <a:avLst/>
            </a:prstGeom>
            <a:solidFill>
              <a:srgbClr val="AA7D66"/>
            </a:solidFill>
          </p:spPr>
          <p:txBody>
            <a:bodyPr/>
            <a:lstStyle/>
            <a:p>
              <a:pPr algn="ctr"/>
              <a:r>
                <a:rPr lang="en-US" sz="2000" dirty="0">
                  <a:solidFill>
                    <a:schemeClr val="bg2">
                      <a:lumMod val="90000"/>
                    </a:schemeClr>
                  </a:solidFill>
                  <a:latin typeface="Montserrat" panose="00000500000000000000" pitchFamily="2" charset="0"/>
                </a:rPr>
                <a:t>Lyon 2pg</a:t>
              </a:r>
            </a:p>
          </p:txBody>
        </p:sp>
      </p:grpSp>
      <p:pic>
        <p:nvPicPr>
          <p:cNvPr id="6" name="Picture 5">
            <a:extLst>
              <a:ext uri="{FF2B5EF4-FFF2-40B4-BE49-F238E27FC236}">
                <a16:creationId xmlns:a16="http://schemas.microsoft.com/office/drawing/2014/main" id="{C8E98D1C-96F1-73D8-4813-767F41A712FC}"/>
              </a:ext>
            </a:extLst>
          </p:cNvPr>
          <p:cNvPicPr>
            <a:picLocks noChangeAspect="1"/>
          </p:cNvPicPr>
          <p:nvPr/>
        </p:nvPicPr>
        <p:blipFill>
          <a:blip r:embed="rId2"/>
          <a:srcRect l="517" r="554"/>
          <a:stretch/>
        </p:blipFill>
        <p:spPr>
          <a:xfrm>
            <a:off x="3403964" y="0"/>
            <a:ext cx="11475720" cy="8800000"/>
          </a:xfrm>
          <a:prstGeom prst="rect">
            <a:avLst/>
          </a:prstGeom>
        </p:spPr>
      </p:pic>
      <p:pic>
        <p:nvPicPr>
          <p:cNvPr id="11" name="Picture 10">
            <a:extLst>
              <a:ext uri="{FF2B5EF4-FFF2-40B4-BE49-F238E27FC236}">
                <a16:creationId xmlns:a16="http://schemas.microsoft.com/office/drawing/2014/main" id="{8B43AAA1-4A77-BFF2-A86F-931CD6A6F821}"/>
              </a:ext>
            </a:extLst>
          </p:cNvPr>
          <p:cNvPicPr>
            <a:picLocks noChangeAspect="1"/>
          </p:cNvPicPr>
          <p:nvPr/>
        </p:nvPicPr>
        <p:blipFill>
          <a:blip r:embed="rId3"/>
          <a:srcRect t="40434"/>
          <a:stretch/>
        </p:blipFill>
        <p:spPr>
          <a:xfrm>
            <a:off x="3403964" y="8314351"/>
            <a:ext cx="11475720" cy="1471946"/>
          </a:xfrm>
          <a:prstGeom prst="rect">
            <a:avLst/>
          </a:prstGeom>
        </p:spPr>
      </p:pic>
    </p:spTree>
    <p:extLst>
      <p:ext uri="{BB962C8B-B14F-4D97-AF65-F5344CB8AC3E}">
        <p14:creationId xmlns:p14="http://schemas.microsoft.com/office/powerpoint/2010/main" val="3539468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54634-35FF-FBFD-FACC-77274C5E2293}"/>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2B5C5420-1FE6-E617-2065-C6B5597EDD30}"/>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F12C911E-C687-94B6-E88C-B85B06E7ECCE}"/>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11B76AEB-1059-F394-7185-C468FDAC49B7}"/>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grpSp>
        <p:nvGrpSpPr>
          <p:cNvPr id="12" name="Group 4">
            <a:extLst>
              <a:ext uri="{FF2B5EF4-FFF2-40B4-BE49-F238E27FC236}">
                <a16:creationId xmlns:a16="http://schemas.microsoft.com/office/drawing/2014/main" id="{5719C00A-C54D-FD07-C1E4-4D3FE95FE63C}"/>
              </a:ext>
            </a:extLst>
          </p:cNvPr>
          <p:cNvGrpSpPr/>
          <p:nvPr/>
        </p:nvGrpSpPr>
        <p:grpSpPr>
          <a:xfrm>
            <a:off x="0" y="4518"/>
            <a:ext cx="2514600" cy="419100"/>
            <a:chOff x="0" y="0"/>
            <a:chExt cx="6675421" cy="1444030"/>
          </a:xfrm>
        </p:grpSpPr>
        <p:sp>
          <p:nvSpPr>
            <p:cNvPr id="13" name="Freeform 5">
              <a:extLst>
                <a:ext uri="{FF2B5EF4-FFF2-40B4-BE49-F238E27FC236}">
                  <a16:creationId xmlns:a16="http://schemas.microsoft.com/office/drawing/2014/main" id="{310B0203-0630-99CB-18BF-D98EC2B4C0C9}"/>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14" name="TextBox 13">
            <a:extLst>
              <a:ext uri="{FF2B5EF4-FFF2-40B4-BE49-F238E27FC236}">
                <a16:creationId xmlns:a16="http://schemas.microsoft.com/office/drawing/2014/main" id="{0207A773-2DAA-726E-EB8D-70B31C60D8DE}"/>
              </a:ext>
            </a:extLst>
          </p:cNvPr>
          <p:cNvSpPr txBox="1"/>
          <p:nvPr/>
        </p:nvSpPr>
        <p:spPr>
          <a:xfrm>
            <a:off x="-210213" y="29402"/>
            <a:ext cx="2343147" cy="369332"/>
          </a:xfrm>
          <a:prstGeom prst="rect">
            <a:avLst/>
          </a:prstGeom>
          <a:noFill/>
        </p:spPr>
        <p:txBody>
          <a:bodyPr wrap="square">
            <a:spAutoFit/>
          </a:bodyPr>
          <a:lstStyle/>
          <a:p>
            <a:pPr algn="ctr"/>
            <a:r>
              <a:rPr lang="en-US" sz="1800" dirty="0" err="1">
                <a:solidFill>
                  <a:schemeClr val="bg2">
                    <a:lumMod val="90000"/>
                  </a:schemeClr>
                </a:solidFill>
                <a:latin typeface="Montserrat" panose="00000500000000000000" pitchFamily="2" charset="0"/>
              </a:rPr>
              <a:t>WyCo</a:t>
            </a:r>
            <a:r>
              <a:rPr lang="en-US" sz="1800" dirty="0">
                <a:solidFill>
                  <a:schemeClr val="bg2">
                    <a:lumMod val="90000"/>
                  </a:schemeClr>
                </a:solidFill>
                <a:latin typeface="Montserrat" panose="00000500000000000000" pitchFamily="2" charset="0"/>
              </a:rPr>
              <a:t> Adj 2pg</a:t>
            </a:r>
          </a:p>
        </p:txBody>
      </p:sp>
      <p:grpSp>
        <p:nvGrpSpPr>
          <p:cNvPr id="15" name="Group 14">
            <a:extLst>
              <a:ext uri="{FF2B5EF4-FFF2-40B4-BE49-F238E27FC236}">
                <a16:creationId xmlns:a16="http://schemas.microsoft.com/office/drawing/2014/main" id="{1CE226A9-40F9-8509-F441-C1D02613B4F7}"/>
              </a:ext>
            </a:extLst>
          </p:cNvPr>
          <p:cNvGrpSpPr/>
          <p:nvPr/>
        </p:nvGrpSpPr>
        <p:grpSpPr>
          <a:xfrm>
            <a:off x="4055195" y="15241"/>
            <a:ext cx="10346605" cy="10401295"/>
            <a:chOff x="4036863" y="190500"/>
            <a:chExt cx="10212535" cy="10256517"/>
          </a:xfrm>
        </p:grpSpPr>
        <p:pic>
          <p:nvPicPr>
            <p:cNvPr id="10" name="Picture 9" descr="Table&#10;&#10;Description automatically generated">
              <a:extLst>
                <a:ext uri="{FF2B5EF4-FFF2-40B4-BE49-F238E27FC236}">
                  <a16:creationId xmlns:a16="http://schemas.microsoft.com/office/drawing/2014/main" id="{235AA4FB-1575-76AA-D87D-CEFA19FFC3F1}"/>
                </a:ext>
              </a:extLst>
            </p:cNvPr>
            <p:cNvPicPr>
              <a:picLocks noChangeAspect="1"/>
            </p:cNvPicPr>
            <p:nvPr/>
          </p:nvPicPr>
          <p:blipFill>
            <a:blip r:embed="rId2" cstate="print">
              <a:extLst>
                <a:ext uri="{28A0092B-C50C-407E-A947-70E740481C1C}">
                  <a14:useLocalDpi xmlns:a14="http://schemas.microsoft.com/office/drawing/2010/main" val="0"/>
                </a:ext>
              </a:extLst>
            </a:blip>
            <a:srcRect t="2435" b="6969"/>
            <a:stretch/>
          </p:blipFill>
          <p:spPr>
            <a:xfrm>
              <a:off x="4038598" y="190500"/>
              <a:ext cx="10210800" cy="7086599"/>
            </a:xfrm>
            <a:prstGeom prst="rect">
              <a:avLst/>
            </a:prstGeom>
          </p:spPr>
        </p:pic>
        <p:pic>
          <p:nvPicPr>
            <p:cNvPr id="7" name="Picture 6" descr="Graphical user interface, table&#10;&#10;Description automatically generated">
              <a:extLst>
                <a:ext uri="{FF2B5EF4-FFF2-40B4-BE49-F238E27FC236}">
                  <a16:creationId xmlns:a16="http://schemas.microsoft.com/office/drawing/2014/main" id="{8115425B-C8EE-1E0C-522F-6F319601F61D}"/>
                </a:ext>
              </a:extLst>
            </p:cNvPr>
            <p:cNvPicPr>
              <a:picLocks noChangeAspect="1"/>
            </p:cNvPicPr>
            <p:nvPr/>
          </p:nvPicPr>
          <p:blipFill>
            <a:blip r:embed="rId3">
              <a:extLst>
                <a:ext uri="{28A0092B-C50C-407E-A947-70E740481C1C}">
                  <a14:useLocalDpi xmlns:a14="http://schemas.microsoft.com/office/drawing/2010/main" val="0"/>
                </a:ext>
              </a:extLst>
            </a:blip>
            <a:srcRect t="11631" b="47446"/>
            <a:stretch/>
          </p:blipFill>
          <p:spPr>
            <a:xfrm>
              <a:off x="4036863" y="7246621"/>
              <a:ext cx="10212535" cy="3200396"/>
            </a:xfrm>
            <a:prstGeom prst="rect">
              <a:avLst/>
            </a:prstGeom>
          </p:spPr>
        </p:pic>
      </p:grpSp>
      <p:sp>
        <p:nvSpPr>
          <p:cNvPr id="16" name="Rectangle 15">
            <a:extLst>
              <a:ext uri="{FF2B5EF4-FFF2-40B4-BE49-F238E27FC236}">
                <a16:creationId xmlns:a16="http://schemas.microsoft.com/office/drawing/2014/main" id="{13581B4B-3B0C-E36A-9C45-FAD5F5EB060A}"/>
              </a:ext>
            </a:extLst>
          </p:cNvPr>
          <p:cNvSpPr/>
          <p:nvPr/>
        </p:nvSpPr>
        <p:spPr>
          <a:xfrm>
            <a:off x="4191000" y="2781300"/>
            <a:ext cx="10040047" cy="609600"/>
          </a:xfrm>
          <a:prstGeom prst="rect">
            <a:avLst/>
          </a:prstGeom>
          <a:solidFill>
            <a:srgbClr val="FFFF00">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7813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A572C-AB60-F247-B940-16AD580FCC3C}"/>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F3DDA505-5261-900C-3D33-4750B7569E7E}"/>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A3667168-FC36-82CA-EFEA-D9CCF97CDBDB}"/>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85892031-6B3E-5986-1EC6-9B8DF8C62862}"/>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pic>
        <p:nvPicPr>
          <p:cNvPr id="6" name="Picture 5">
            <a:extLst>
              <a:ext uri="{FF2B5EF4-FFF2-40B4-BE49-F238E27FC236}">
                <a16:creationId xmlns:a16="http://schemas.microsoft.com/office/drawing/2014/main" id="{C0521586-1DB0-9C85-0DCA-886991025FC5}"/>
              </a:ext>
            </a:extLst>
          </p:cNvPr>
          <p:cNvPicPr>
            <a:picLocks noChangeAspect="1"/>
          </p:cNvPicPr>
          <p:nvPr/>
        </p:nvPicPr>
        <p:blipFill>
          <a:blip r:embed="rId2"/>
          <a:stretch>
            <a:fillRect/>
          </a:stretch>
        </p:blipFill>
        <p:spPr>
          <a:xfrm>
            <a:off x="2322739" y="110117"/>
            <a:ext cx="13642517" cy="10066766"/>
          </a:xfrm>
          <a:prstGeom prst="rect">
            <a:avLst/>
          </a:prstGeom>
        </p:spPr>
      </p:pic>
      <p:grpSp>
        <p:nvGrpSpPr>
          <p:cNvPr id="7" name="Group 4">
            <a:extLst>
              <a:ext uri="{FF2B5EF4-FFF2-40B4-BE49-F238E27FC236}">
                <a16:creationId xmlns:a16="http://schemas.microsoft.com/office/drawing/2014/main" id="{0AC17049-C14E-26A8-0C1B-5082C14776D3}"/>
              </a:ext>
            </a:extLst>
          </p:cNvPr>
          <p:cNvGrpSpPr/>
          <p:nvPr/>
        </p:nvGrpSpPr>
        <p:grpSpPr>
          <a:xfrm>
            <a:off x="1" y="0"/>
            <a:ext cx="2514600" cy="419100"/>
            <a:chOff x="0" y="0"/>
            <a:chExt cx="6675421" cy="1444030"/>
          </a:xfrm>
        </p:grpSpPr>
        <p:sp>
          <p:nvSpPr>
            <p:cNvPr id="9" name="Freeform 5">
              <a:extLst>
                <a:ext uri="{FF2B5EF4-FFF2-40B4-BE49-F238E27FC236}">
                  <a16:creationId xmlns:a16="http://schemas.microsoft.com/office/drawing/2014/main" id="{3CA560E3-FFB0-36BF-8F47-A5F55FAF4F40}"/>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10" name="TextBox 9">
            <a:extLst>
              <a:ext uri="{FF2B5EF4-FFF2-40B4-BE49-F238E27FC236}">
                <a16:creationId xmlns:a16="http://schemas.microsoft.com/office/drawing/2014/main" id="{48E12799-7BB2-5B21-ADD4-5D0085CB864B}"/>
              </a:ext>
            </a:extLst>
          </p:cNvPr>
          <p:cNvSpPr txBox="1"/>
          <p:nvPr/>
        </p:nvSpPr>
        <p:spPr>
          <a:xfrm>
            <a:off x="85727" y="11775"/>
            <a:ext cx="2343147" cy="369332"/>
          </a:xfrm>
          <a:prstGeom prst="rect">
            <a:avLst/>
          </a:prstGeom>
          <a:noFill/>
        </p:spPr>
        <p:txBody>
          <a:bodyPr wrap="square">
            <a:spAutoFit/>
          </a:bodyPr>
          <a:lstStyle/>
          <a:p>
            <a:pPr algn="ctr"/>
            <a:r>
              <a:rPr lang="en-US" sz="1800" dirty="0">
                <a:solidFill>
                  <a:schemeClr val="bg2">
                    <a:lumMod val="90000"/>
                  </a:schemeClr>
                </a:solidFill>
                <a:latin typeface="Montserrat" panose="00000500000000000000" pitchFamily="2" charset="0"/>
              </a:rPr>
              <a:t>Miami Adj</a:t>
            </a:r>
          </a:p>
        </p:txBody>
      </p:sp>
    </p:spTree>
    <p:extLst>
      <p:ext uri="{BB962C8B-B14F-4D97-AF65-F5344CB8AC3E}">
        <p14:creationId xmlns:p14="http://schemas.microsoft.com/office/powerpoint/2010/main" val="3853403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B59D5-E83B-07B3-FB66-C8806632A57A}"/>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FA56BA52-4964-D646-4B94-7CA62EF95E50}"/>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965680B6-0880-47AA-1EC7-74A77F3641D5}"/>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0F32CBBF-A705-42E3-CE4D-9F8C84F26D2E}"/>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grpSp>
        <p:nvGrpSpPr>
          <p:cNvPr id="12" name="Group 4">
            <a:extLst>
              <a:ext uri="{FF2B5EF4-FFF2-40B4-BE49-F238E27FC236}">
                <a16:creationId xmlns:a16="http://schemas.microsoft.com/office/drawing/2014/main" id="{E5C1C1CB-97B3-CD62-2AC0-FBD152ADF15A}"/>
              </a:ext>
            </a:extLst>
          </p:cNvPr>
          <p:cNvGrpSpPr/>
          <p:nvPr/>
        </p:nvGrpSpPr>
        <p:grpSpPr>
          <a:xfrm>
            <a:off x="0" y="4518"/>
            <a:ext cx="2514600" cy="419100"/>
            <a:chOff x="0" y="0"/>
            <a:chExt cx="6675421" cy="1444030"/>
          </a:xfrm>
        </p:grpSpPr>
        <p:sp>
          <p:nvSpPr>
            <p:cNvPr id="13" name="Freeform 5">
              <a:extLst>
                <a:ext uri="{FF2B5EF4-FFF2-40B4-BE49-F238E27FC236}">
                  <a16:creationId xmlns:a16="http://schemas.microsoft.com/office/drawing/2014/main" id="{2304900E-2246-8808-FEF9-9DF253C69C5D}"/>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14" name="TextBox 13">
            <a:extLst>
              <a:ext uri="{FF2B5EF4-FFF2-40B4-BE49-F238E27FC236}">
                <a16:creationId xmlns:a16="http://schemas.microsoft.com/office/drawing/2014/main" id="{3012F36A-3578-F4D7-8A4B-48ED6FC08A59}"/>
              </a:ext>
            </a:extLst>
          </p:cNvPr>
          <p:cNvSpPr txBox="1"/>
          <p:nvPr/>
        </p:nvSpPr>
        <p:spPr>
          <a:xfrm>
            <a:off x="-210213" y="29402"/>
            <a:ext cx="2343147" cy="369332"/>
          </a:xfrm>
          <a:prstGeom prst="rect">
            <a:avLst/>
          </a:prstGeom>
          <a:noFill/>
        </p:spPr>
        <p:txBody>
          <a:bodyPr wrap="square">
            <a:spAutoFit/>
          </a:bodyPr>
          <a:lstStyle/>
          <a:p>
            <a:pPr algn="ctr"/>
            <a:r>
              <a:rPr lang="en-US" sz="1800" dirty="0" err="1">
                <a:solidFill>
                  <a:schemeClr val="bg2">
                    <a:lumMod val="90000"/>
                  </a:schemeClr>
                </a:solidFill>
                <a:latin typeface="Montserrat" panose="00000500000000000000" pitchFamily="2" charset="0"/>
              </a:rPr>
              <a:t>WyCo</a:t>
            </a:r>
            <a:r>
              <a:rPr lang="en-US" sz="1800" dirty="0">
                <a:solidFill>
                  <a:schemeClr val="bg2">
                    <a:lumMod val="90000"/>
                  </a:schemeClr>
                </a:solidFill>
                <a:latin typeface="Montserrat" panose="00000500000000000000" pitchFamily="2" charset="0"/>
              </a:rPr>
              <a:t> A</a:t>
            </a:r>
            <a:r>
              <a:rPr lang="en-US" dirty="0">
                <a:solidFill>
                  <a:schemeClr val="bg2">
                    <a:lumMod val="90000"/>
                  </a:schemeClr>
                </a:solidFill>
                <a:latin typeface="Montserrat" panose="00000500000000000000" pitchFamily="2" charset="0"/>
              </a:rPr>
              <a:t>ppeal</a:t>
            </a:r>
            <a:endParaRPr lang="en-US" sz="1800" dirty="0">
              <a:solidFill>
                <a:schemeClr val="bg2">
                  <a:lumMod val="90000"/>
                </a:schemeClr>
              </a:solidFill>
              <a:latin typeface="Montserrat" panose="00000500000000000000" pitchFamily="2" charset="0"/>
            </a:endParaRPr>
          </a:p>
        </p:txBody>
      </p:sp>
      <p:pic>
        <p:nvPicPr>
          <p:cNvPr id="9" name="Picture 8" descr="Table&#10;&#10;Description automatically generated">
            <a:extLst>
              <a:ext uri="{FF2B5EF4-FFF2-40B4-BE49-F238E27FC236}">
                <a16:creationId xmlns:a16="http://schemas.microsoft.com/office/drawing/2014/main" id="{4D0E63D7-1660-A7FF-43EF-CA4289817D1D}"/>
              </a:ext>
            </a:extLst>
          </p:cNvPr>
          <p:cNvPicPr>
            <a:picLocks noChangeAspect="1"/>
          </p:cNvPicPr>
          <p:nvPr/>
        </p:nvPicPr>
        <p:blipFill>
          <a:blip r:embed="rId2">
            <a:extLst>
              <a:ext uri="{28A0092B-C50C-407E-A947-70E740481C1C}">
                <a14:useLocalDpi xmlns:a14="http://schemas.microsoft.com/office/drawing/2010/main" val="0"/>
              </a:ext>
            </a:extLst>
          </a:blip>
          <a:srcRect l="2229" t="3113" r="1540" b="2305"/>
          <a:stretch/>
        </p:blipFill>
        <p:spPr>
          <a:xfrm>
            <a:off x="114120" y="1485901"/>
            <a:ext cx="9029880" cy="6857998"/>
          </a:xfrm>
          <a:prstGeom prst="rect">
            <a:avLst/>
          </a:prstGeom>
        </p:spPr>
      </p:pic>
      <p:pic>
        <p:nvPicPr>
          <p:cNvPr id="3" name="Picture 2" descr="Graphical user interface, application, website&#10;&#10;Description automatically generated">
            <a:extLst>
              <a:ext uri="{FF2B5EF4-FFF2-40B4-BE49-F238E27FC236}">
                <a16:creationId xmlns:a16="http://schemas.microsoft.com/office/drawing/2014/main" id="{61AC7FD0-4B7F-D9F2-B1E1-581189EABAAA}"/>
              </a:ext>
            </a:extLst>
          </p:cNvPr>
          <p:cNvPicPr>
            <a:picLocks noChangeAspect="1"/>
          </p:cNvPicPr>
          <p:nvPr/>
        </p:nvPicPr>
        <p:blipFill>
          <a:blip r:embed="rId3">
            <a:extLst>
              <a:ext uri="{28A0092B-C50C-407E-A947-70E740481C1C}">
                <a14:useLocalDpi xmlns:a14="http://schemas.microsoft.com/office/drawing/2010/main" val="0"/>
              </a:ext>
            </a:extLst>
          </a:blip>
          <a:srcRect l="2089" t="2499" b="2955"/>
          <a:stretch/>
        </p:blipFill>
        <p:spPr>
          <a:xfrm>
            <a:off x="8936259" y="1485901"/>
            <a:ext cx="9187532" cy="6858000"/>
          </a:xfrm>
          <a:prstGeom prst="rect">
            <a:avLst/>
          </a:prstGeom>
        </p:spPr>
      </p:pic>
    </p:spTree>
    <p:extLst>
      <p:ext uri="{BB962C8B-B14F-4D97-AF65-F5344CB8AC3E}">
        <p14:creationId xmlns:p14="http://schemas.microsoft.com/office/powerpoint/2010/main" val="228304466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54634-35FF-FBFD-FACC-77274C5E2293}"/>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2B5C5420-1FE6-E617-2065-C6B5597EDD30}"/>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F12C911E-C687-94B6-E88C-B85B06E7ECCE}"/>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11B76AEB-1059-F394-7185-C468FDAC49B7}"/>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grpSp>
        <p:nvGrpSpPr>
          <p:cNvPr id="12" name="Group 4">
            <a:extLst>
              <a:ext uri="{FF2B5EF4-FFF2-40B4-BE49-F238E27FC236}">
                <a16:creationId xmlns:a16="http://schemas.microsoft.com/office/drawing/2014/main" id="{5719C00A-C54D-FD07-C1E4-4D3FE95FE63C}"/>
              </a:ext>
            </a:extLst>
          </p:cNvPr>
          <p:cNvGrpSpPr/>
          <p:nvPr/>
        </p:nvGrpSpPr>
        <p:grpSpPr>
          <a:xfrm>
            <a:off x="0" y="4518"/>
            <a:ext cx="2514600" cy="419100"/>
            <a:chOff x="0" y="0"/>
            <a:chExt cx="6675421" cy="1444030"/>
          </a:xfrm>
        </p:grpSpPr>
        <p:sp>
          <p:nvSpPr>
            <p:cNvPr id="13" name="Freeform 5">
              <a:extLst>
                <a:ext uri="{FF2B5EF4-FFF2-40B4-BE49-F238E27FC236}">
                  <a16:creationId xmlns:a16="http://schemas.microsoft.com/office/drawing/2014/main" id="{310B0203-0630-99CB-18BF-D98EC2B4C0C9}"/>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14" name="TextBox 13">
            <a:extLst>
              <a:ext uri="{FF2B5EF4-FFF2-40B4-BE49-F238E27FC236}">
                <a16:creationId xmlns:a16="http://schemas.microsoft.com/office/drawing/2014/main" id="{0207A773-2DAA-726E-EB8D-70B31C60D8DE}"/>
              </a:ext>
            </a:extLst>
          </p:cNvPr>
          <p:cNvSpPr txBox="1"/>
          <p:nvPr/>
        </p:nvSpPr>
        <p:spPr>
          <a:xfrm>
            <a:off x="-210213" y="29402"/>
            <a:ext cx="2343147" cy="369332"/>
          </a:xfrm>
          <a:prstGeom prst="rect">
            <a:avLst/>
          </a:prstGeom>
          <a:noFill/>
        </p:spPr>
        <p:txBody>
          <a:bodyPr wrap="square">
            <a:spAutoFit/>
          </a:bodyPr>
          <a:lstStyle/>
          <a:p>
            <a:pPr algn="ctr"/>
            <a:r>
              <a:rPr lang="en-US" sz="1800" dirty="0" err="1">
                <a:solidFill>
                  <a:schemeClr val="bg2">
                    <a:lumMod val="90000"/>
                  </a:schemeClr>
                </a:solidFill>
                <a:latin typeface="Montserrat" panose="00000500000000000000" pitchFamily="2" charset="0"/>
              </a:rPr>
              <a:t>WyCo</a:t>
            </a:r>
            <a:r>
              <a:rPr lang="en-US" sz="1800" dirty="0">
                <a:solidFill>
                  <a:schemeClr val="bg2">
                    <a:lumMod val="90000"/>
                  </a:schemeClr>
                </a:solidFill>
                <a:latin typeface="Montserrat" panose="00000500000000000000" pitchFamily="2" charset="0"/>
              </a:rPr>
              <a:t> Adj 2pg</a:t>
            </a:r>
          </a:p>
        </p:txBody>
      </p:sp>
      <p:grpSp>
        <p:nvGrpSpPr>
          <p:cNvPr id="15" name="Group 14">
            <a:extLst>
              <a:ext uri="{FF2B5EF4-FFF2-40B4-BE49-F238E27FC236}">
                <a16:creationId xmlns:a16="http://schemas.microsoft.com/office/drawing/2014/main" id="{1CE226A9-40F9-8509-F441-C1D02613B4F7}"/>
              </a:ext>
            </a:extLst>
          </p:cNvPr>
          <p:cNvGrpSpPr/>
          <p:nvPr/>
        </p:nvGrpSpPr>
        <p:grpSpPr>
          <a:xfrm>
            <a:off x="4055195" y="15241"/>
            <a:ext cx="10346605" cy="10401295"/>
            <a:chOff x="4036863" y="190500"/>
            <a:chExt cx="10212535" cy="10256517"/>
          </a:xfrm>
        </p:grpSpPr>
        <p:pic>
          <p:nvPicPr>
            <p:cNvPr id="10" name="Picture 9" descr="Table&#10;&#10;Description automatically generated">
              <a:extLst>
                <a:ext uri="{FF2B5EF4-FFF2-40B4-BE49-F238E27FC236}">
                  <a16:creationId xmlns:a16="http://schemas.microsoft.com/office/drawing/2014/main" id="{235AA4FB-1575-76AA-D87D-CEFA19FFC3F1}"/>
                </a:ext>
              </a:extLst>
            </p:cNvPr>
            <p:cNvPicPr>
              <a:picLocks noChangeAspect="1"/>
            </p:cNvPicPr>
            <p:nvPr/>
          </p:nvPicPr>
          <p:blipFill>
            <a:blip r:embed="rId2" cstate="print">
              <a:extLst>
                <a:ext uri="{28A0092B-C50C-407E-A947-70E740481C1C}">
                  <a14:useLocalDpi xmlns:a14="http://schemas.microsoft.com/office/drawing/2010/main" val="0"/>
                </a:ext>
              </a:extLst>
            </a:blip>
            <a:srcRect t="2435" b="6969"/>
            <a:stretch/>
          </p:blipFill>
          <p:spPr>
            <a:xfrm>
              <a:off x="4038598" y="190500"/>
              <a:ext cx="10210800" cy="7086599"/>
            </a:xfrm>
            <a:prstGeom prst="rect">
              <a:avLst/>
            </a:prstGeom>
          </p:spPr>
        </p:pic>
        <p:pic>
          <p:nvPicPr>
            <p:cNvPr id="7" name="Picture 6" descr="Graphical user interface, table&#10;&#10;Description automatically generated">
              <a:extLst>
                <a:ext uri="{FF2B5EF4-FFF2-40B4-BE49-F238E27FC236}">
                  <a16:creationId xmlns:a16="http://schemas.microsoft.com/office/drawing/2014/main" id="{8115425B-C8EE-1E0C-522F-6F319601F61D}"/>
                </a:ext>
              </a:extLst>
            </p:cNvPr>
            <p:cNvPicPr>
              <a:picLocks noChangeAspect="1"/>
            </p:cNvPicPr>
            <p:nvPr/>
          </p:nvPicPr>
          <p:blipFill>
            <a:blip r:embed="rId3">
              <a:extLst>
                <a:ext uri="{28A0092B-C50C-407E-A947-70E740481C1C}">
                  <a14:useLocalDpi xmlns:a14="http://schemas.microsoft.com/office/drawing/2010/main" val="0"/>
                </a:ext>
              </a:extLst>
            </a:blip>
            <a:srcRect t="11631" b="47446"/>
            <a:stretch/>
          </p:blipFill>
          <p:spPr>
            <a:xfrm>
              <a:off x="4036863" y="7246621"/>
              <a:ext cx="10212535" cy="3200396"/>
            </a:xfrm>
            <a:prstGeom prst="rect">
              <a:avLst/>
            </a:prstGeom>
          </p:spPr>
        </p:pic>
      </p:grpSp>
      <p:sp>
        <p:nvSpPr>
          <p:cNvPr id="16" name="Rectangle 15">
            <a:extLst>
              <a:ext uri="{FF2B5EF4-FFF2-40B4-BE49-F238E27FC236}">
                <a16:creationId xmlns:a16="http://schemas.microsoft.com/office/drawing/2014/main" id="{13581B4B-3B0C-E36A-9C45-FAD5F5EB060A}"/>
              </a:ext>
            </a:extLst>
          </p:cNvPr>
          <p:cNvSpPr/>
          <p:nvPr/>
        </p:nvSpPr>
        <p:spPr>
          <a:xfrm>
            <a:off x="4191000" y="2781300"/>
            <a:ext cx="10040047" cy="609600"/>
          </a:xfrm>
          <a:prstGeom prst="rect">
            <a:avLst/>
          </a:prstGeom>
          <a:solidFill>
            <a:srgbClr val="FFFF00">
              <a:alpha val="1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7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A7D66"/>
        </a:solidFill>
        <a:effectLst/>
      </p:bgPr>
    </p:bg>
    <p:spTree>
      <p:nvGrpSpPr>
        <p:cNvPr id="1" name="">
          <a:extLst>
            <a:ext uri="{FF2B5EF4-FFF2-40B4-BE49-F238E27FC236}">
              <a16:creationId xmlns:a16="http://schemas.microsoft.com/office/drawing/2014/main" id="{1B61E722-92EF-91D6-22BA-B3B195BF60AA}"/>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B74B49FD-8692-7610-34E0-D1979325CD5B}"/>
              </a:ext>
            </a:extLst>
          </p:cNvPr>
          <p:cNvSpPr txBox="1"/>
          <p:nvPr/>
        </p:nvSpPr>
        <p:spPr>
          <a:xfrm>
            <a:off x="2832553" y="966544"/>
            <a:ext cx="3478894" cy="484312"/>
          </a:xfrm>
          <a:prstGeom prst="rect">
            <a:avLst/>
          </a:prstGeom>
        </p:spPr>
        <p:txBody>
          <a:bodyPr lIns="0" tIns="0" rIns="0" bIns="0" rtlCol="0" anchor="t">
            <a:spAutoFit/>
          </a:bodyPr>
          <a:lstStyle/>
          <a:p>
            <a:pPr algn="ctr">
              <a:lnSpc>
                <a:spcPts val="3770"/>
              </a:lnSpc>
            </a:pPr>
            <a:r>
              <a:rPr lang="en-US" sz="3427" b="1" dirty="0">
                <a:solidFill>
                  <a:schemeClr val="bg2"/>
                </a:solidFill>
                <a:latin typeface="Montserrat Semi-Bold"/>
                <a:ea typeface="Montserrat Semi-Bold"/>
                <a:cs typeface="Montserrat Semi-Bold"/>
                <a:sym typeface="Montserrat Semi-Bold"/>
              </a:rPr>
              <a:t>Calc Def Group</a:t>
            </a:r>
          </a:p>
        </p:txBody>
      </p:sp>
      <p:sp>
        <p:nvSpPr>
          <p:cNvPr id="11" name="TextBox 11">
            <a:extLst>
              <a:ext uri="{FF2B5EF4-FFF2-40B4-BE49-F238E27FC236}">
                <a16:creationId xmlns:a16="http://schemas.microsoft.com/office/drawing/2014/main" id="{64600F9C-74DC-89BD-734C-170093347A8B}"/>
              </a:ext>
            </a:extLst>
          </p:cNvPr>
          <p:cNvSpPr txBox="1"/>
          <p:nvPr/>
        </p:nvSpPr>
        <p:spPr>
          <a:xfrm>
            <a:off x="11702368" y="961096"/>
            <a:ext cx="3811976" cy="487313"/>
          </a:xfrm>
          <a:prstGeom prst="rect">
            <a:avLst/>
          </a:prstGeom>
        </p:spPr>
        <p:txBody>
          <a:bodyPr wrap="square" lIns="0" tIns="0" rIns="0" bIns="0" rtlCol="0" anchor="t">
            <a:spAutoFit/>
          </a:bodyPr>
          <a:lstStyle/>
          <a:p>
            <a:pPr algn="ctr">
              <a:lnSpc>
                <a:spcPts val="3770"/>
              </a:lnSpc>
            </a:pPr>
            <a:r>
              <a:rPr lang="en-US" sz="3427" b="1" dirty="0">
                <a:solidFill>
                  <a:schemeClr val="bg2"/>
                </a:solidFill>
                <a:latin typeface="Montserrat Semi-Bold"/>
                <a:ea typeface="Montserrat Semi-Bold"/>
                <a:cs typeface="Montserrat Semi-Bold"/>
                <a:sym typeface="Montserrat Semi-Bold"/>
              </a:rPr>
              <a:t>Calc Statement</a:t>
            </a:r>
          </a:p>
        </p:txBody>
      </p:sp>
      <p:sp>
        <p:nvSpPr>
          <p:cNvPr id="26" name="TextBox 26">
            <a:extLst>
              <a:ext uri="{FF2B5EF4-FFF2-40B4-BE49-F238E27FC236}">
                <a16:creationId xmlns:a16="http://schemas.microsoft.com/office/drawing/2014/main" id="{897C2D1A-EDDE-B3B9-31BB-6D179CFD3531}"/>
              </a:ext>
            </a:extLst>
          </p:cNvPr>
          <p:cNvSpPr txBox="1"/>
          <p:nvPr/>
        </p:nvSpPr>
        <p:spPr>
          <a:xfrm>
            <a:off x="3161196" y="1697042"/>
            <a:ext cx="2821608" cy="358431"/>
          </a:xfrm>
          <a:prstGeom prst="rect">
            <a:avLst/>
          </a:prstGeom>
        </p:spPr>
        <p:txBody>
          <a:bodyPr lIns="0" tIns="0" rIns="0" bIns="0" rtlCol="0" anchor="t">
            <a:spAutoFit/>
          </a:bodyPr>
          <a:lstStyle/>
          <a:p>
            <a:pPr algn="ctr">
              <a:lnSpc>
                <a:spcPts val="3199"/>
              </a:lnSpc>
            </a:pPr>
            <a:r>
              <a:rPr lang="en-US" sz="1599" b="1" dirty="0">
                <a:solidFill>
                  <a:srgbClr val="777775"/>
                </a:solidFill>
                <a:latin typeface="Montserrat Semi-Bold"/>
                <a:ea typeface="Montserrat Semi-Bold"/>
                <a:cs typeface="Montserrat Semi-Bold"/>
                <a:sym typeface="Montserrat Semi-Bold"/>
              </a:rPr>
              <a:t>Variables</a:t>
            </a:r>
          </a:p>
        </p:txBody>
      </p:sp>
      <p:pic>
        <p:nvPicPr>
          <p:cNvPr id="47" name="Picture 46">
            <a:hlinkClick r:id="rId2" action="ppaction://hlinksldjump"/>
            <a:extLst>
              <a:ext uri="{FF2B5EF4-FFF2-40B4-BE49-F238E27FC236}">
                <a16:creationId xmlns:a16="http://schemas.microsoft.com/office/drawing/2014/main" id="{AD1ED00F-EC49-7EF1-1F2D-C84584A38789}"/>
              </a:ext>
            </a:extLst>
          </p:cNvPr>
          <p:cNvPicPr>
            <a:picLocks noChangeAspect="1"/>
          </p:cNvPicPr>
          <p:nvPr/>
        </p:nvPicPr>
        <p:blipFill>
          <a:blip r:embed="rId3"/>
          <a:stretch>
            <a:fillRect/>
          </a:stretch>
        </p:blipFill>
        <p:spPr>
          <a:xfrm>
            <a:off x="9525000" y="1624256"/>
            <a:ext cx="8305800" cy="7944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hlinkClick r:id="rId2" action="ppaction://hlinksldjump"/>
            <a:extLst>
              <a:ext uri="{FF2B5EF4-FFF2-40B4-BE49-F238E27FC236}">
                <a16:creationId xmlns:a16="http://schemas.microsoft.com/office/drawing/2014/main" id="{AA073753-90DF-66CF-A5F6-EE2BE3219E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200" y="1624256"/>
            <a:ext cx="8521088" cy="769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6849683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B59D5-E83B-07B3-FB66-C8806632A57A}"/>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FA56BA52-4964-D646-4B94-7CA62EF95E50}"/>
              </a:ext>
            </a:extLst>
          </p:cNvPr>
          <p:cNvGrpSpPr/>
          <p:nvPr/>
        </p:nvGrpSpPr>
        <p:grpSpPr>
          <a:xfrm>
            <a:off x="-1" y="6147690"/>
            <a:ext cx="18288001" cy="4268848"/>
            <a:chOff x="0" y="0"/>
            <a:chExt cx="6675421" cy="1444030"/>
          </a:xfrm>
        </p:grpSpPr>
        <p:sp>
          <p:nvSpPr>
            <p:cNvPr id="5" name="Freeform 5">
              <a:extLst>
                <a:ext uri="{FF2B5EF4-FFF2-40B4-BE49-F238E27FC236}">
                  <a16:creationId xmlns:a16="http://schemas.microsoft.com/office/drawing/2014/main" id="{965680B6-0880-47AA-1EC7-74A77F3641D5}"/>
                </a:ext>
              </a:extLst>
            </p:cNvPr>
            <p:cNvSpPr/>
            <p:nvPr/>
          </p:nvSpPr>
          <p:spPr>
            <a:xfrm>
              <a:off x="0" y="0"/>
              <a:ext cx="6675420" cy="1444030"/>
            </a:xfrm>
            <a:custGeom>
              <a:avLst/>
              <a:gdLst/>
              <a:ahLst/>
              <a:cxnLst/>
              <a:rect l="l" t="t" r="r" b="b"/>
              <a:pathLst>
                <a:path w="6675420" h="1444030">
                  <a:moveTo>
                    <a:pt x="0" y="0"/>
                  </a:moveTo>
                  <a:lnTo>
                    <a:pt x="6675420" y="0"/>
                  </a:lnTo>
                  <a:lnTo>
                    <a:pt x="6675420" y="1444030"/>
                  </a:lnTo>
                  <a:lnTo>
                    <a:pt x="0" y="1444030"/>
                  </a:lnTo>
                  <a:close/>
                </a:path>
              </a:pathLst>
            </a:custGeom>
            <a:solidFill>
              <a:srgbClr val="AA7D66"/>
            </a:solidFill>
          </p:spPr>
          <p:txBody>
            <a:bodyPr/>
            <a:lstStyle/>
            <a:p>
              <a:endParaRPr lang="en-US"/>
            </a:p>
          </p:txBody>
        </p:sp>
      </p:grpSp>
      <p:sp>
        <p:nvSpPr>
          <p:cNvPr id="8" name="AutoShape 8">
            <a:extLst>
              <a:ext uri="{FF2B5EF4-FFF2-40B4-BE49-F238E27FC236}">
                <a16:creationId xmlns:a16="http://schemas.microsoft.com/office/drawing/2014/main" id="{0F32CBBF-A705-42E3-CE4D-9F8C84F26D2E}"/>
              </a:ext>
            </a:extLst>
          </p:cNvPr>
          <p:cNvSpPr/>
          <p:nvPr/>
        </p:nvSpPr>
        <p:spPr>
          <a:xfrm>
            <a:off x="1836994" y="8718511"/>
            <a:ext cx="5487474" cy="0"/>
          </a:xfrm>
          <a:prstGeom prst="line">
            <a:avLst/>
          </a:prstGeom>
          <a:ln w="28575" cap="rnd">
            <a:solidFill>
              <a:srgbClr val="E9E8E9"/>
            </a:solidFill>
            <a:prstDash val="solid"/>
            <a:headEnd type="none" w="sm" len="sm"/>
            <a:tailEnd type="triangle" w="lg" len="med"/>
          </a:ln>
        </p:spPr>
        <p:txBody>
          <a:bodyPr/>
          <a:lstStyle/>
          <a:p>
            <a:endParaRPr lang="en-US"/>
          </a:p>
        </p:txBody>
      </p:sp>
      <p:grpSp>
        <p:nvGrpSpPr>
          <p:cNvPr id="12" name="Group 4">
            <a:extLst>
              <a:ext uri="{FF2B5EF4-FFF2-40B4-BE49-F238E27FC236}">
                <a16:creationId xmlns:a16="http://schemas.microsoft.com/office/drawing/2014/main" id="{E5C1C1CB-97B3-CD62-2AC0-FBD152ADF15A}"/>
              </a:ext>
            </a:extLst>
          </p:cNvPr>
          <p:cNvGrpSpPr/>
          <p:nvPr/>
        </p:nvGrpSpPr>
        <p:grpSpPr>
          <a:xfrm>
            <a:off x="0" y="4518"/>
            <a:ext cx="2514600" cy="419100"/>
            <a:chOff x="0" y="0"/>
            <a:chExt cx="6675421" cy="1444030"/>
          </a:xfrm>
        </p:grpSpPr>
        <p:sp>
          <p:nvSpPr>
            <p:cNvPr id="13" name="Freeform 5">
              <a:extLst>
                <a:ext uri="{FF2B5EF4-FFF2-40B4-BE49-F238E27FC236}">
                  <a16:creationId xmlns:a16="http://schemas.microsoft.com/office/drawing/2014/main" id="{2304900E-2246-8808-FEF9-9DF253C69C5D}"/>
                </a:ext>
              </a:extLst>
            </p:cNvPr>
            <p:cNvSpPr/>
            <p:nvPr/>
          </p:nvSpPr>
          <p:spPr>
            <a:xfrm>
              <a:off x="0" y="0"/>
              <a:ext cx="6675420" cy="1444030"/>
            </a:xfrm>
            <a:prstGeom prst="homePlate">
              <a:avLst/>
            </a:prstGeom>
            <a:solidFill>
              <a:srgbClr val="AA7D66"/>
            </a:solidFill>
          </p:spPr>
          <p:txBody>
            <a:bodyPr/>
            <a:lstStyle/>
            <a:p>
              <a:endParaRPr lang="en-US" dirty="0"/>
            </a:p>
          </p:txBody>
        </p:sp>
      </p:grpSp>
      <p:sp>
        <p:nvSpPr>
          <p:cNvPr id="14" name="TextBox 13">
            <a:extLst>
              <a:ext uri="{FF2B5EF4-FFF2-40B4-BE49-F238E27FC236}">
                <a16:creationId xmlns:a16="http://schemas.microsoft.com/office/drawing/2014/main" id="{3012F36A-3578-F4D7-8A4B-48ED6FC08A59}"/>
              </a:ext>
            </a:extLst>
          </p:cNvPr>
          <p:cNvSpPr txBox="1"/>
          <p:nvPr/>
        </p:nvSpPr>
        <p:spPr>
          <a:xfrm>
            <a:off x="-210213" y="29402"/>
            <a:ext cx="2343147" cy="369332"/>
          </a:xfrm>
          <a:prstGeom prst="rect">
            <a:avLst/>
          </a:prstGeom>
          <a:noFill/>
        </p:spPr>
        <p:txBody>
          <a:bodyPr wrap="square">
            <a:spAutoFit/>
          </a:bodyPr>
          <a:lstStyle/>
          <a:p>
            <a:pPr algn="ctr"/>
            <a:r>
              <a:rPr lang="en-US" sz="1800" dirty="0" err="1">
                <a:solidFill>
                  <a:schemeClr val="bg2">
                    <a:lumMod val="90000"/>
                  </a:schemeClr>
                </a:solidFill>
                <a:latin typeface="Montserrat" panose="00000500000000000000" pitchFamily="2" charset="0"/>
              </a:rPr>
              <a:t>WyCo</a:t>
            </a:r>
            <a:r>
              <a:rPr lang="en-US" sz="1800" dirty="0">
                <a:solidFill>
                  <a:schemeClr val="bg2">
                    <a:lumMod val="90000"/>
                  </a:schemeClr>
                </a:solidFill>
                <a:latin typeface="Montserrat" panose="00000500000000000000" pitchFamily="2" charset="0"/>
              </a:rPr>
              <a:t> A</a:t>
            </a:r>
            <a:r>
              <a:rPr lang="en-US" dirty="0">
                <a:solidFill>
                  <a:schemeClr val="bg2">
                    <a:lumMod val="90000"/>
                  </a:schemeClr>
                </a:solidFill>
                <a:latin typeface="Montserrat" panose="00000500000000000000" pitchFamily="2" charset="0"/>
              </a:rPr>
              <a:t>ppeal</a:t>
            </a:r>
            <a:endParaRPr lang="en-US" sz="1800" dirty="0">
              <a:solidFill>
                <a:schemeClr val="bg2">
                  <a:lumMod val="90000"/>
                </a:schemeClr>
              </a:solidFill>
              <a:latin typeface="Montserrat" panose="00000500000000000000" pitchFamily="2" charset="0"/>
            </a:endParaRPr>
          </a:p>
        </p:txBody>
      </p:sp>
      <p:pic>
        <p:nvPicPr>
          <p:cNvPr id="9" name="Picture 8" descr="Table&#10;&#10;Description automatically generated">
            <a:extLst>
              <a:ext uri="{FF2B5EF4-FFF2-40B4-BE49-F238E27FC236}">
                <a16:creationId xmlns:a16="http://schemas.microsoft.com/office/drawing/2014/main" id="{4D0E63D7-1660-A7FF-43EF-CA4289817D1D}"/>
              </a:ext>
            </a:extLst>
          </p:cNvPr>
          <p:cNvPicPr>
            <a:picLocks noChangeAspect="1"/>
          </p:cNvPicPr>
          <p:nvPr/>
        </p:nvPicPr>
        <p:blipFill>
          <a:blip r:embed="rId2">
            <a:extLst>
              <a:ext uri="{28A0092B-C50C-407E-A947-70E740481C1C}">
                <a14:useLocalDpi xmlns:a14="http://schemas.microsoft.com/office/drawing/2010/main" val="0"/>
              </a:ext>
            </a:extLst>
          </a:blip>
          <a:srcRect l="2229" t="3113" r="1540" b="2305"/>
          <a:stretch/>
        </p:blipFill>
        <p:spPr>
          <a:xfrm>
            <a:off x="114120" y="1485901"/>
            <a:ext cx="9029880" cy="6857998"/>
          </a:xfrm>
          <a:prstGeom prst="rect">
            <a:avLst/>
          </a:prstGeom>
        </p:spPr>
      </p:pic>
      <p:pic>
        <p:nvPicPr>
          <p:cNvPr id="3" name="Picture 2" descr="Graphical user interface, application, website&#10;&#10;Description automatically generated">
            <a:extLst>
              <a:ext uri="{FF2B5EF4-FFF2-40B4-BE49-F238E27FC236}">
                <a16:creationId xmlns:a16="http://schemas.microsoft.com/office/drawing/2014/main" id="{61AC7FD0-4B7F-D9F2-B1E1-581189EABAAA}"/>
              </a:ext>
            </a:extLst>
          </p:cNvPr>
          <p:cNvPicPr>
            <a:picLocks noChangeAspect="1"/>
          </p:cNvPicPr>
          <p:nvPr/>
        </p:nvPicPr>
        <p:blipFill>
          <a:blip r:embed="rId3">
            <a:extLst>
              <a:ext uri="{28A0092B-C50C-407E-A947-70E740481C1C}">
                <a14:useLocalDpi xmlns:a14="http://schemas.microsoft.com/office/drawing/2010/main" val="0"/>
              </a:ext>
            </a:extLst>
          </a:blip>
          <a:srcRect l="2089" t="2499" b="2955"/>
          <a:stretch/>
        </p:blipFill>
        <p:spPr>
          <a:xfrm>
            <a:off x="8936259" y="1485901"/>
            <a:ext cx="9187532" cy="6858000"/>
          </a:xfrm>
          <a:prstGeom prst="rect">
            <a:avLst/>
          </a:prstGeom>
        </p:spPr>
      </p:pic>
    </p:spTree>
    <p:extLst>
      <p:ext uri="{BB962C8B-B14F-4D97-AF65-F5344CB8AC3E}">
        <p14:creationId xmlns:p14="http://schemas.microsoft.com/office/powerpoint/2010/main" val="228304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90048" y="0"/>
            <a:ext cx="5097952" cy="10287000"/>
            <a:chOff x="0" y="0"/>
            <a:chExt cx="1687498" cy="3479800"/>
          </a:xfrm>
        </p:grpSpPr>
        <p:sp>
          <p:nvSpPr>
            <p:cNvPr id="3" name="Freeform 3"/>
            <p:cNvSpPr/>
            <p:nvPr/>
          </p:nvSpPr>
          <p:spPr>
            <a:xfrm>
              <a:off x="0" y="0"/>
              <a:ext cx="1687498" cy="3479800"/>
            </a:xfrm>
            <a:custGeom>
              <a:avLst/>
              <a:gdLst/>
              <a:ahLst/>
              <a:cxnLst/>
              <a:rect l="l" t="t" r="r" b="b"/>
              <a:pathLst>
                <a:path w="1687498" h="3479800">
                  <a:moveTo>
                    <a:pt x="0" y="0"/>
                  </a:moveTo>
                  <a:lnTo>
                    <a:pt x="1687498" y="0"/>
                  </a:lnTo>
                  <a:lnTo>
                    <a:pt x="1687498" y="3479800"/>
                  </a:lnTo>
                  <a:lnTo>
                    <a:pt x="0" y="3479800"/>
                  </a:lnTo>
                  <a:close/>
                </a:path>
              </a:pathLst>
            </a:custGeom>
            <a:solidFill>
              <a:srgbClr val="AA7D66"/>
            </a:solidFill>
          </p:spPr>
          <p:txBody>
            <a:bodyPr/>
            <a:lstStyle/>
            <a:p>
              <a:endParaRPr lang="en-US"/>
            </a:p>
          </p:txBody>
        </p:sp>
      </p:grpSp>
      <p:grpSp>
        <p:nvGrpSpPr>
          <p:cNvPr id="4" name="Group 4"/>
          <p:cNvGrpSpPr/>
          <p:nvPr/>
        </p:nvGrpSpPr>
        <p:grpSpPr>
          <a:xfrm>
            <a:off x="11905889" y="2324100"/>
            <a:ext cx="6382112" cy="6288028"/>
            <a:chOff x="0" y="0"/>
            <a:chExt cx="1549793" cy="1710631"/>
          </a:xfrm>
        </p:grpSpPr>
        <p:sp>
          <p:nvSpPr>
            <p:cNvPr id="5" name="Freeform 5"/>
            <p:cNvSpPr/>
            <p:nvPr/>
          </p:nvSpPr>
          <p:spPr>
            <a:xfrm>
              <a:off x="0" y="0"/>
              <a:ext cx="1549793" cy="1710631"/>
            </a:xfrm>
            <a:custGeom>
              <a:avLst/>
              <a:gdLst/>
              <a:ahLst/>
              <a:cxnLst/>
              <a:rect l="l" t="t" r="r" b="b"/>
              <a:pathLst>
                <a:path w="1549793" h="1710631">
                  <a:moveTo>
                    <a:pt x="0" y="0"/>
                  </a:moveTo>
                  <a:lnTo>
                    <a:pt x="1549793" y="0"/>
                  </a:lnTo>
                  <a:lnTo>
                    <a:pt x="1549793" y="1710631"/>
                  </a:lnTo>
                  <a:lnTo>
                    <a:pt x="0" y="1710631"/>
                  </a:lnTo>
                  <a:close/>
                </a:path>
              </a:pathLst>
            </a:custGeom>
            <a:solidFill>
              <a:srgbClr val="FFFFFF"/>
            </a:solidFill>
          </p:spPr>
          <p:txBody>
            <a:bodyPr/>
            <a:lstStyle/>
            <a:p>
              <a:endParaRPr lang="en-US"/>
            </a:p>
          </p:txBody>
        </p:sp>
      </p:grpSp>
      <p:pic>
        <p:nvPicPr>
          <p:cNvPr id="17" name="Picture 16">
            <a:extLst>
              <a:ext uri="{FF2B5EF4-FFF2-40B4-BE49-F238E27FC236}">
                <a16:creationId xmlns:a16="http://schemas.microsoft.com/office/drawing/2014/main" id="{1700F150-3B50-5124-4B32-0E9A06B11D95}"/>
              </a:ext>
            </a:extLst>
          </p:cNvPr>
          <p:cNvPicPr>
            <a:picLocks noChangeAspect="1"/>
          </p:cNvPicPr>
          <p:nvPr/>
        </p:nvPicPr>
        <p:blipFill>
          <a:blip r:embed="rId2"/>
          <a:stretch>
            <a:fillRect/>
          </a:stretch>
        </p:blipFill>
        <p:spPr>
          <a:xfrm>
            <a:off x="11887692" y="2933700"/>
            <a:ext cx="6038095" cy="5029200"/>
          </a:xfrm>
          <a:prstGeom prst="rect">
            <a:avLst/>
          </a:prstGeom>
          <a:ln>
            <a:noFill/>
          </a:ln>
          <a:effectLst>
            <a:outerShdw blurRad="292100" dist="139700" dir="2700000" algn="tl" rotWithShape="0">
              <a:srgbClr val="333333">
                <a:alpha val="65000"/>
              </a:srgbClr>
            </a:outerShdw>
          </a:effectLst>
        </p:spPr>
      </p:pic>
      <p:grpSp>
        <p:nvGrpSpPr>
          <p:cNvPr id="8" name="Group 8"/>
          <p:cNvGrpSpPr/>
          <p:nvPr/>
        </p:nvGrpSpPr>
        <p:grpSpPr>
          <a:xfrm>
            <a:off x="9144000" y="0"/>
            <a:ext cx="4088868" cy="3853562"/>
            <a:chOff x="0" y="0"/>
            <a:chExt cx="1549793" cy="1733456"/>
          </a:xfrm>
        </p:grpSpPr>
        <p:sp>
          <p:nvSpPr>
            <p:cNvPr id="9" name="Freeform 9"/>
            <p:cNvSpPr/>
            <p:nvPr/>
          </p:nvSpPr>
          <p:spPr>
            <a:xfrm>
              <a:off x="0" y="0"/>
              <a:ext cx="1549793" cy="1733456"/>
            </a:xfrm>
            <a:custGeom>
              <a:avLst/>
              <a:gdLst/>
              <a:ahLst/>
              <a:cxnLst/>
              <a:rect l="l" t="t" r="r" b="b"/>
              <a:pathLst>
                <a:path w="1549793" h="1733456">
                  <a:moveTo>
                    <a:pt x="0" y="0"/>
                  </a:moveTo>
                  <a:lnTo>
                    <a:pt x="1549793" y="0"/>
                  </a:lnTo>
                  <a:lnTo>
                    <a:pt x="1549793" y="1733456"/>
                  </a:lnTo>
                  <a:lnTo>
                    <a:pt x="0" y="1733456"/>
                  </a:lnTo>
                  <a:close/>
                </a:path>
              </a:pathLst>
            </a:custGeom>
            <a:solidFill>
              <a:srgbClr val="FFFFFF"/>
            </a:solidFill>
          </p:spPr>
          <p:txBody>
            <a:bodyPr/>
            <a:lstStyle/>
            <a:p>
              <a:endParaRPr lang="en-US"/>
            </a:p>
          </p:txBody>
        </p:sp>
      </p:grpSp>
      <p:sp>
        <p:nvSpPr>
          <p:cNvPr id="12" name="TextBox 12"/>
          <p:cNvSpPr txBox="1"/>
          <p:nvPr/>
        </p:nvSpPr>
        <p:spPr>
          <a:xfrm>
            <a:off x="1372067" y="1646141"/>
            <a:ext cx="6577583" cy="1962076"/>
          </a:xfrm>
          <a:prstGeom prst="rect">
            <a:avLst/>
          </a:prstGeom>
        </p:spPr>
        <p:txBody>
          <a:bodyPr lIns="0" tIns="0" rIns="0" bIns="0" rtlCol="0" anchor="t">
            <a:spAutoFit/>
          </a:bodyPr>
          <a:lstStyle/>
          <a:p>
            <a:pPr algn="l">
              <a:lnSpc>
                <a:spcPts val="5058"/>
              </a:lnSpc>
            </a:pPr>
            <a:r>
              <a:rPr lang="en-US" sz="4598" b="1" dirty="0">
                <a:solidFill>
                  <a:srgbClr val="4B4B3D"/>
                </a:solidFill>
                <a:latin typeface="Montserrat Semi-Bold"/>
                <a:ea typeface="Montserrat Semi-Bold"/>
                <a:cs typeface="Montserrat Semi-Bold"/>
                <a:sym typeface="Montserrat Semi-Bold"/>
              </a:rPr>
              <a:t>Reasons To Modify A Comparable Sales Report</a:t>
            </a:r>
          </a:p>
        </p:txBody>
      </p:sp>
      <p:sp>
        <p:nvSpPr>
          <p:cNvPr id="13" name="TextBox 13"/>
          <p:cNvSpPr txBox="1"/>
          <p:nvPr/>
        </p:nvSpPr>
        <p:spPr>
          <a:xfrm>
            <a:off x="838200" y="9715500"/>
            <a:ext cx="5376481" cy="188343"/>
          </a:xfrm>
          <a:prstGeom prst="rect">
            <a:avLst/>
          </a:prstGeom>
        </p:spPr>
        <p:txBody>
          <a:bodyPr lIns="0" tIns="0" rIns="0" bIns="0" rtlCol="0" anchor="t">
            <a:spAutoFit/>
          </a:bodyPr>
          <a:lstStyle/>
          <a:p>
            <a:pPr algn="l">
              <a:lnSpc>
                <a:spcPts val="1463"/>
              </a:lnSpc>
            </a:pPr>
            <a:r>
              <a:rPr lang="en-US" sz="1330" b="1" spc="532" dirty="0">
                <a:solidFill>
                  <a:srgbClr val="777775"/>
                </a:solidFill>
                <a:latin typeface="Montserrat Medium"/>
                <a:ea typeface="Montserrat Medium"/>
                <a:cs typeface="Montserrat Medium"/>
                <a:sym typeface="Montserrat Medium"/>
              </a:rPr>
              <a:t>2024 ORION USERS CONFERENCE</a:t>
            </a:r>
          </a:p>
        </p:txBody>
      </p:sp>
      <p:sp>
        <p:nvSpPr>
          <p:cNvPr id="14" name="TextBox 14"/>
          <p:cNvSpPr txBox="1"/>
          <p:nvPr/>
        </p:nvSpPr>
        <p:spPr>
          <a:xfrm>
            <a:off x="13437026" y="835770"/>
            <a:ext cx="4357898" cy="369301"/>
          </a:xfrm>
          <a:prstGeom prst="rect">
            <a:avLst/>
          </a:prstGeom>
        </p:spPr>
        <p:txBody>
          <a:bodyPr lIns="0" tIns="0" rIns="0" bIns="0" rtlCol="0" anchor="t">
            <a:spAutoFit/>
          </a:bodyPr>
          <a:lstStyle/>
          <a:p>
            <a:pPr algn="ctr">
              <a:lnSpc>
                <a:spcPts val="1461"/>
              </a:lnSpc>
            </a:pPr>
            <a:r>
              <a:rPr lang="en-US" sz="1328" b="1" spc="531" dirty="0">
                <a:solidFill>
                  <a:srgbClr val="E8E3D9"/>
                </a:solidFill>
                <a:latin typeface="Montserrat Medium"/>
                <a:ea typeface="Montserrat Medium"/>
                <a:cs typeface="Montserrat Medium"/>
                <a:sym typeface="Montserrat Medium"/>
              </a:rPr>
              <a:t>2024 ORION USERS CONFERENCE</a:t>
            </a:r>
          </a:p>
        </p:txBody>
      </p:sp>
      <p:sp>
        <p:nvSpPr>
          <p:cNvPr id="15" name="TextBox 15"/>
          <p:cNvSpPr txBox="1"/>
          <p:nvPr/>
        </p:nvSpPr>
        <p:spPr>
          <a:xfrm>
            <a:off x="1372067" y="4110896"/>
            <a:ext cx="10190864" cy="4501232"/>
          </a:xfrm>
          <a:prstGeom prst="rect">
            <a:avLst/>
          </a:prstGeom>
        </p:spPr>
        <p:txBody>
          <a:bodyPr wrap="square" lIns="0" tIns="0" rIns="0" bIns="0" rtlCol="0" anchor="t">
            <a:spAutoFit/>
          </a:bodyPr>
          <a:lstStyle/>
          <a:p>
            <a:pPr marL="285750" indent="-285750" algn="l">
              <a:lnSpc>
                <a:spcPts val="2659"/>
              </a:lnSpc>
              <a:buFont typeface="Arial" panose="020B0604020202020204" pitchFamily="34" charset="0"/>
              <a:buChar char="•"/>
            </a:pPr>
            <a:r>
              <a:rPr lang="en-US" sz="2400" dirty="0">
                <a:solidFill>
                  <a:srgbClr val="663300"/>
                </a:solidFill>
                <a:latin typeface="Montserrat"/>
                <a:ea typeface="Montserrat"/>
                <a:cs typeface="Montserrat"/>
                <a:sym typeface="Montserrat"/>
              </a:rPr>
              <a:t>The default Comp Report does not meet your county’s needs</a:t>
            </a:r>
          </a:p>
          <a:p>
            <a:pPr algn="l">
              <a:lnSpc>
                <a:spcPts val="2659"/>
              </a:lnSpc>
            </a:pPr>
            <a:endParaRPr lang="en-US" sz="2400" dirty="0">
              <a:solidFill>
                <a:srgbClr val="663300"/>
              </a:solidFill>
              <a:latin typeface="Montserrat"/>
              <a:ea typeface="Montserrat"/>
              <a:cs typeface="Montserrat"/>
              <a:sym typeface="Montserrat"/>
            </a:endParaRPr>
          </a:p>
          <a:p>
            <a:pPr marL="285750" indent="-285750" algn="l">
              <a:lnSpc>
                <a:spcPts val="2659"/>
              </a:lnSpc>
              <a:buFont typeface="Arial" panose="020B0604020202020204" pitchFamily="34" charset="0"/>
              <a:buChar char="•"/>
            </a:pPr>
            <a:r>
              <a:rPr lang="en-US" sz="2400" dirty="0">
                <a:solidFill>
                  <a:srgbClr val="663300"/>
                </a:solidFill>
                <a:latin typeface="Montserrat"/>
                <a:ea typeface="Montserrat"/>
                <a:cs typeface="Montserrat"/>
                <a:sym typeface="Montserrat"/>
              </a:rPr>
              <a:t>Your County has added new variables that need to be displayed on the Comp Report</a:t>
            </a:r>
          </a:p>
          <a:p>
            <a:pPr algn="l">
              <a:lnSpc>
                <a:spcPts val="2659"/>
              </a:lnSpc>
            </a:pPr>
            <a:endParaRPr lang="en-US" sz="2400" dirty="0">
              <a:solidFill>
                <a:srgbClr val="663300"/>
              </a:solidFill>
              <a:latin typeface="Montserrat"/>
              <a:ea typeface="Montserrat"/>
              <a:cs typeface="Montserrat"/>
              <a:sym typeface="Montserrat"/>
            </a:endParaRPr>
          </a:p>
          <a:p>
            <a:pPr marL="285750" indent="-285750" algn="l">
              <a:lnSpc>
                <a:spcPts val="2659"/>
              </a:lnSpc>
              <a:buFont typeface="Arial" panose="020B0604020202020204" pitchFamily="34" charset="0"/>
              <a:buChar char="•"/>
            </a:pPr>
            <a:r>
              <a:rPr lang="en-US" sz="2400" dirty="0">
                <a:solidFill>
                  <a:srgbClr val="663300"/>
                </a:solidFill>
                <a:latin typeface="Montserrat"/>
                <a:ea typeface="Montserrat"/>
                <a:cs typeface="Montserrat"/>
                <a:sym typeface="Montserrat"/>
              </a:rPr>
              <a:t>You would like to see the amount of adjustment being made between the Subject and each comp</a:t>
            </a:r>
          </a:p>
          <a:p>
            <a:pPr algn="l">
              <a:lnSpc>
                <a:spcPts val="2659"/>
              </a:lnSpc>
            </a:pPr>
            <a:endParaRPr lang="en-US" sz="2400" dirty="0">
              <a:solidFill>
                <a:srgbClr val="663300"/>
              </a:solidFill>
              <a:latin typeface="Montserrat"/>
              <a:ea typeface="Montserrat"/>
              <a:cs typeface="Montserrat"/>
              <a:sym typeface="Montserrat"/>
            </a:endParaRPr>
          </a:p>
          <a:p>
            <a:pPr marL="285750" indent="-285750" algn="l">
              <a:lnSpc>
                <a:spcPts val="2659"/>
              </a:lnSpc>
              <a:buFont typeface="Arial" panose="020B0604020202020204" pitchFamily="34" charset="0"/>
              <a:buChar char="•"/>
            </a:pPr>
            <a:r>
              <a:rPr lang="en-US" sz="2400" dirty="0">
                <a:solidFill>
                  <a:srgbClr val="663300"/>
                </a:solidFill>
                <a:latin typeface="Montserrat"/>
                <a:ea typeface="Montserrat"/>
                <a:cs typeface="Montserrat"/>
                <a:sym typeface="Montserrat"/>
              </a:rPr>
              <a:t>You only want to display data that was used within that subject’s specific Market Model</a:t>
            </a:r>
          </a:p>
          <a:p>
            <a:pPr algn="l">
              <a:lnSpc>
                <a:spcPts val="2659"/>
              </a:lnSpc>
            </a:pPr>
            <a:endParaRPr lang="en-US" sz="2400" dirty="0">
              <a:solidFill>
                <a:srgbClr val="663300"/>
              </a:solidFill>
              <a:latin typeface="Montserrat"/>
              <a:ea typeface="Montserrat"/>
              <a:cs typeface="Montserrat"/>
              <a:sym typeface="Montserrat"/>
            </a:endParaRPr>
          </a:p>
          <a:p>
            <a:pPr marL="285750" indent="-285750" algn="l">
              <a:lnSpc>
                <a:spcPts val="2659"/>
              </a:lnSpc>
              <a:buFont typeface="Arial" panose="020B0604020202020204" pitchFamily="34" charset="0"/>
              <a:buChar char="•"/>
            </a:pPr>
            <a:r>
              <a:rPr lang="en-US" sz="2400" dirty="0">
                <a:solidFill>
                  <a:srgbClr val="663300"/>
                </a:solidFill>
                <a:latin typeface="Montserrat"/>
                <a:ea typeface="Montserrat"/>
                <a:cs typeface="Montserrat"/>
                <a:sym typeface="Montserrat"/>
              </a:rPr>
              <a:t>You want to rearrange what data fields are displayed together to free up more lines to add more to the Comp Report</a:t>
            </a:r>
          </a:p>
        </p:txBody>
      </p:sp>
      <p:pic>
        <p:nvPicPr>
          <p:cNvPr id="19" name="Picture 18">
            <a:extLst>
              <a:ext uri="{FF2B5EF4-FFF2-40B4-BE49-F238E27FC236}">
                <a16:creationId xmlns:a16="http://schemas.microsoft.com/office/drawing/2014/main" id="{F6B560CF-73D1-5560-07BC-030326D5C2B4}"/>
              </a:ext>
            </a:extLst>
          </p:cNvPr>
          <p:cNvPicPr>
            <a:picLocks noChangeAspect="1"/>
          </p:cNvPicPr>
          <p:nvPr/>
        </p:nvPicPr>
        <p:blipFill>
          <a:blip r:embed="rId3"/>
          <a:srcRect l="34884" t="25225" r="27721" b="26591"/>
          <a:stretch/>
        </p:blipFill>
        <p:spPr>
          <a:xfrm>
            <a:off x="9309985" y="-24040"/>
            <a:ext cx="3916200" cy="385356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738652B4-680B-4666-92A8-2344B8D47BFC}"/>
              </a:ext>
            </a:extLst>
          </p:cNvPr>
          <p:cNvSpPr txBox="1"/>
          <p:nvPr/>
        </p:nvSpPr>
        <p:spPr>
          <a:xfrm>
            <a:off x="1078398" y="2055147"/>
            <a:ext cx="3756043" cy="2308324"/>
          </a:xfrm>
          <a:prstGeom prst="rect">
            <a:avLst/>
          </a:prstGeom>
          <a:noFill/>
        </p:spPr>
        <p:txBody>
          <a:bodyPr wrap="square">
            <a:spAutoFit/>
          </a:bodyPr>
          <a:lstStyle/>
          <a:p>
            <a:r>
              <a:rPr lang="en-US" dirty="0">
                <a:effectLst/>
                <a:latin typeface="Montserrat" panose="00000500000000000000" pitchFamily="2" charset="0"/>
              </a:rPr>
              <a:t>This read-only section shows you the rows that will be printed </a:t>
            </a:r>
            <a:r>
              <a:rPr lang="en-US" b="1" dirty="0">
                <a:effectLst/>
                <a:latin typeface="Montserrat" panose="00000500000000000000" pitchFamily="2" charset="0"/>
              </a:rPr>
              <a:t>immediately above </a:t>
            </a:r>
            <a:r>
              <a:rPr lang="en-US" dirty="0">
                <a:effectLst/>
                <a:latin typeface="Montserrat" panose="00000500000000000000" pitchFamily="2" charset="0"/>
              </a:rPr>
              <a:t>the current row. This helps you know where you are in the list when defining the rows for the comparable sales report layout.</a:t>
            </a:r>
          </a:p>
        </p:txBody>
      </p:sp>
      <p:pic>
        <p:nvPicPr>
          <p:cNvPr id="6" name="Picture 5">
            <a:hlinkClick r:id="rId2" action="ppaction://hlinksldjump"/>
            <a:extLst>
              <a:ext uri="{FF2B5EF4-FFF2-40B4-BE49-F238E27FC236}">
                <a16:creationId xmlns:a16="http://schemas.microsoft.com/office/drawing/2014/main" id="{438048FA-8AF0-0F6D-2537-82E309D44262}"/>
              </a:ext>
            </a:extLst>
          </p:cNvPr>
          <p:cNvPicPr>
            <a:picLocks noChangeAspect="1"/>
          </p:cNvPicPr>
          <p:nvPr/>
        </p:nvPicPr>
        <p:blipFill>
          <a:blip r:embed="rId3"/>
          <a:stretch>
            <a:fillRect/>
          </a:stretch>
        </p:blipFill>
        <p:spPr>
          <a:xfrm>
            <a:off x="5213597" y="1283724"/>
            <a:ext cx="6845006" cy="7529318"/>
          </a:xfrm>
          <a:prstGeom prst="rect">
            <a:avLst/>
          </a:prstGeom>
        </p:spPr>
      </p:pic>
      <p:sp>
        <p:nvSpPr>
          <p:cNvPr id="7" name="TextBox 6">
            <a:extLst>
              <a:ext uri="{FF2B5EF4-FFF2-40B4-BE49-F238E27FC236}">
                <a16:creationId xmlns:a16="http://schemas.microsoft.com/office/drawing/2014/main" id="{23234ED9-3026-B5D3-9792-533E717893F8}"/>
              </a:ext>
            </a:extLst>
          </p:cNvPr>
          <p:cNvSpPr txBox="1"/>
          <p:nvPr/>
        </p:nvSpPr>
        <p:spPr>
          <a:xfrm>
            <a:off x="1078398" y="4759386"/>
            <a:ext cx="3705487" cy="2031325"/>
          </a:xfrm>
          <a:prstGeom prst="rect">
            <a:avLst/>
          </a:prstGeom>
          <a:noFill/>
        </p:spPr>
        <p:txBody>
          <a:bodyPr wrap="square">
            <a:spAutoFit/>
          </a:bodyPr>
          <a:lstStyle/>
          <a:p>
            <a:r>
              <a:rPr lang="en-US" dirty="0">
                <a:latin typeface="Montserrat" panose="00000500000000000000" pitchFamily="2" charset="0"/>
              </a:rPr>
              <a:t>Type the name of the row as you would like it displayed on the report. The name can be up to 30 characters in length, including spaces. If you don't want the row to have a </a:t>
            </a:r>
            <a:r>
              <a:rPr lang="en-US" b="1" dirty="0">
                <a:latin typeface="Montserrat" panose="00000500000000000000" pitchFamily="2" charset="0"/>
              </a:rPr>
              <a:t>label</a:t>
            </a:r>
            <a:r>
              <a:rPr lang="en-US" dirty="0">
                <a:latin typeface="Montserrat" panose="00000500000000000000" pitchFamily="2" charset="0"/>
              </a:rPr>
              <a:t>, leave this field blank.</a:t>
            </a:r>
          </a:p>
        </p:txBody>
      </p:sp>
      <p:sp>
        <p:nvSpPr>
          <p:cNvPr id="9" name="TextBox 8">
            <a:extLst>
              <a:ext uri="{FF2B5EF4-FFF2-40B4-BE49-F238E27FC236}">
                <a16:creationId xmlns:a16="http://schemas.microsoft.com/office/drawing/2014/main" id="{3CB340E1-51A6-C24F-33A4-2EF5D749DCBA}"/>
              </a:ext>
            </a:extLst>
          </p:cNvPr>
          <p:cNvSpPr txBox="1"/>
          <p:nvPr/>
        </p:nvSpPr>
        <p:spPr>
          <a:xfrm>
            <a:off x="12179895" y="1283724"/>
            <a:ext cx="5127383" cy="7848302"/>
          </a:xfrm>
          <a:prstGeom prst="rect">
            <a:avLst/>
          </a:prstGeom>
          <a:noFill/>
        </p:spPr>
        <p:txBody>
          <a:bodyPr wrap="square">
            <a:spAutoFit/>
          </a:bodyPr>
          <a:lstStyle/>
          <a:p>
            <a:r>
              <a:rPr lang="en-US" b="1" dirty="0">
                <a:latin typeface="Montserrat" panose="00000500000000000000" pitchFamily="2" charset="0"/>
              </a:rPr>
              <a:t>Data Type</a:t>
            </a:r>
            <a:r>
              <a:rPr lang="en-US" dirty="0">
                <a:latin typeface="Montserrat" panose="00000500000000000000" pitchFamily="2" charset="0"/>
              </a:rPr>
              <a:t>: Select the type of row from the following options:</a:t>
            </a:r>
          </a:p>
          <a:p>
            <a:endParaRPr lang="en-US" dirty="0">
              <a:latin typeface="Montserrat" panose="00000500000000000000" pitchFamily="2" charset="0"/>
            </a:endParaRPr>
          </a:p>
          <a:p>
            <a:pPr marL="285750" indent="-285750">
              <a:buFont typeface="Arial" panose="020B0604020202020204" pitchFamily="34" charset="0"/>
              <a:buChar char="•"/>
            </a:pPr>
            <a:r>
              <a:rPr lang="en-US" b="1" dirty="0">
                <a:latin typeface="Montserrat" panose="00000500000000000000" pitchFamily="2" charset="0"/>
              </a:rPr>
              <a:t>Variable</a:t>
            </a:r>
            <a:r>
              <a:rPr lang="en-US" dirty="0">
                <a:latin typeface="Montserrat" panose="00000500000000000000" pitchFamily="2" charset="0"/>
              </a:rPr>
              <a:t>: prints the results of any of the market variables in the market calculation definition group. </a:t>
            </a:r>
          </a:p>
          <a:p>
            <a:pPr marL="285750" indent="-285750">
              <a:buFont typeface="Arial" panose="020B0604020202020204" pitchFamily="34" charset="0"/>
              <a:buChar char="•"/>
            </a:pPr>
            <a:r>
              <a:rPr lang="en-US" b="1" dirty="0">
                <a:latin typeface="Montserrat" panose="00000500000000000000" pitchFamily="2" charset="0"/>
              </a:rPr>
              <a:t>None</a:t>
            </a:r>
            <a:r>
              <a:rPr lang="en-US" dirty="0">
                <a:latin typeface="Montserrat" panose="00000500000000000000" pitchFamily="2" charset="0"/>
              </a:rPr>
              <a:t>: inserts a blank row in the report. This allows you to provide a visual break between the sections of the report.</a:t>
            </a:r>
          </a:p>
          <a:p>
            <a:pPr marL="285750" indent="-285750">
              <a:buFont typeface="Arial" panose="020B0604020202020204" pitchFamily="34" charset="0"/>
              <a:buChar char="•"/>
            </a:pPr>
            <a:r>
              <a:rPr lang="en-US" b="1" dirty="0">
                <a:latin typeface="Montserrat" panose="00000500000000000000" pitchFamily="2" charset="0"/>
              </a:rPr>
              <a:t>CAMA code</a:t>
            </a:r>
            <a:r>
              <a:rPr lang="en-US" dirty="0">
                <a:latin typeface="Montserrat" panose="00000500000000000000" pitchFamily="2" charset="0"/>
              </a:rPr>
              <a:t>: prints the CAMA code and/or description for the property.</a:t>
            </a:r>
          </a:p>
          <a:p>
            <a:pPr marL="285750" indent="-285750">
              <a:buFont typeface="Arial" panose="020B0604020202020204" pitchFamily="34" charset="0"/>
              <a:buChar char="•"/>
            </a:pPr>
            <a:r>
              <a:rPr lang="en-US" b="1" dirty="0">
                <a:latin typeface="Montserrat" panose="00000500000000000000" pitchFamily="2" charset="0"/>
              </a:rPr>
              <a:t>Pre-defined</a:t>
            </a:r>
            <a:r>
              <a:rPr lang="en-US" dirty="0">
                <a:latin typeface="Montserrat" panose="00000500000000000000" pitchFamily="2" charset="0"/>
              </a:rPr>
              <a:t>: selects from a set of pre-defined calculations that have characteristics that cannot easily be handled with user-defined calculations.</a:t>
            </a:r>
          </a:p>
          <a:p>
            <a:pPr marL="285750" indent="-285750">
              <a:buFont typeface="Arial" panose="020B0604020202020204" pitchFamily="34" charset="0"/>
              <a:buChar char="•"/>
            </a:pPr>
            <a:r>
              <a:rPr lang="en-US" b="1" dirty="0">
                <a:latin typeface="Montserrat" panose="00000500000000000000" pitchFamily="2" charset="0"/>
              </a:rPr>
              <a:t>Adjustments</a:t>
            </a:r>
            <a:r>
              <a:rPr lang="en-US" dirty="0">
                <a:latin typeface="Montserrat" panose="00000500000000000000" pitchFamily="2" charset="0"/>
              </a:rPr>
              <a:t>: prints the amount of adjustments made to each sale property. These adjustments print for the sale properties only after you specify the market variable.</a:t>
            </a:r>
          </a:p>
          <a:p>
            <a:pPr marL="285750" indent="-285750">
              <a:buFont typeface="Arial" panose="020B0604020202020204" pitchFamily="34" charset="0"/>
              <a:buChar char="•"/>
            </a:pPr>
            <a:r>
              <a:rPr lang="en-US" b="1" dirty="0">
                <a:latin typeface="Montserrat" panose="00000500000000000000" pitchFamily="2" charset="0"/>
              </a:rPr>
              <a:t>Flags</a:t>
            </a:r>
            <a:r>
              <a:rPr lang="en-US" dirty="0">
                <a:latin typeface="Montserrat" panose="00000500000000000000" pitchFamily="2" charset="0"/>
              </a:rPr>
              <a:t>: prints flags that are on specified sale properties.</a:t>
            </a:r>
          </a:p>
          <a:p>
            <a:pPr marL="285750" indent="-285750">
              <a:buFont typeface="Arial" panose="020B0604020202020204" pitchFamily="34" charset="0"/>
              <a:buChar char="•"/>
            </a:pPr>
            <a:r>
              <a:rPr lang="en-US" b="1" dirty="0">
                <a:latin typeface="Montserrat" panose="00000500000000000000" pitchFamily="2" charset="0"/>
              </a:rPr>
              <a:t>Thumbnail Photo</a:t>
            </a:r>
            <a:r>
              <a:rPr lang="en-US" dirty="0">
                <a:latin typeface="Montserrat" panose="00000500000000000000" pitchFamily="2" charset="0"/>
              </a:rPr>
              <a:t>: includes a thumbnail picture of the property. </a:t>
            </a:r>
          </a:p>
          <a:p>
            <a:pPr marL="285750" indent="-285750">
              <a:buFont typeface="Arial" panose="020B0604020202020204" pitchFamily="34" charset="0"/>
              <a:buChar char="•"/>
            </a:pPr>
            <a:r>
              <a:rPr lang="en-US" b="1" dirty="0">
                <a:latin typeface="Montserrat" panose="00000500000000000000" pitchFamily="2" charset="0"/>
              </a:rPr>
              <a:t>Photo-separate Page</a:t>
            </a:r>
            <a:r>
              <a:rPr lang="en-US" dirty="0">
                <a:latin typeface="Montserrat" panose="00000500000000000000" pitchFamily="2" charset="0"/>
              </a:rPr>
              <a:t>: prints property pictures on a separate page. No additional options are available for this selection.</a:t>
            </a:r>
          </a:p>
        </p:txBody>
      </p:sp>
      <p:sp>
        <p:nvSpPr>
          <p:cNvPr id="11" name="TextBox 10">
            <a:extLst>
              <a:ext uri="{FF2B5EF4-FFF2-40B4-BE49-F238E27FC236}">
                <a16:creationId xmlns:a16="http://schemas.microsoft.com/office/drawing/2014/main" id="{CB7D035A-C64F-C468-46B1-B6417019ED22}"/>
              </a:ext>
            </a:extLst>
          </p:cNvPr>
          <p:cNvSpPr txBox="1"/>
          <p:nvPr/>
        </p:nvSpPr>
        <p:spPr>
          <a:xfrm>
            <a:off x="1078399" y="7274457"/>
            <a:ext cx="3705486" cy="1477328"/>
          </a:xfrm>
          <a:prstGeom prst="rect">
            <a:avLst/>
          </a:prstGeom>
          <a:noFill/>
        </p:spPr>
        <p:txBody>
          <a:bodyPr wrap="square">
            <a:spAutoFit/>
          </a:bodyPr>
          <a:lstStyle/>
          <a:p>
            <a:r>
              <a:rPr lang="en-US" dirty="0">
                <a:latin typeface="Montserrat" panose="00000500000000000000" pitchFamily="2" charset="0"/>
              </a:rPr>
              <a:t>Select whether you want the information in this row aligned on the </a:t>
            </a:r>
            <a:r>
              <a:rPr lang="en-US" b="1" dirty="0">
                <a:latin typeface="Montserrat" panose="00000500000000000000" pitchFamily="2" charset="0"/>
              </a:rPr>
              <a:t>left</a:t>
            </a:r>
            <a:r>
              <a:rPr lang="en-US" dirty="0">
                <a:latin typeface="Montserrat" panose="00000500000000000000" pitchFamily="2" charset="0"/>
              </a:rPr>
              <a:t> side, the </a:t>
            </a:r>
            <a:r>
              <a:rPr lang="en-US" b="1" dirty="0">
                <a:latin typeface="Montserrat" panose="00000500000000000000" pitchFamily="2" charset="0"/>
              </a:rPr>
              <a:t>right</a:t>
            </a:r>
            <a:r>
              <a:rPr lang="en-US" dirty="0">
                <a:latin typeface="Montserrat" panose="00000500000000000000" pitchFamily="2" charset="0"/>
              </a:rPr>
              <a:t> side, or the </a:t>
            </a:r>
            <a:r>
              <a:rPr lang="en-US" b="1" dirty="0">
                <a:latin typeface="Montserrat" panose="00000500000000000000" pitchFamily="2" charset="0"/>
              </a:rPr>
              <a:t>center</a:t>
            </a:r>
            <a:r>
              <a:rPr lang="en-US" dirty="0">
                <a:latin typeface="Montserrat" panose="00000500000000000000" pitchFamily="2" charset="0"/>
              </a:rPr>
              <a:t> of the column. </a:t>
            </a:r>
          </a:p>
        </p:txBody>
      </p:sp>
    </p:spTree>
    <p:extLst>
      <p:ext uri="{BB962C8B-B14F-4D97-AF65-F5344CB8AC3E}">
        <p14:creationId xmlns:p14="http://schemas.microsoft.com/office/powerpoint/2010/main" val="1186095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29F981-8445-3E13-C6FA-DA05BB588E4D}"/>
            </a:ext>
          </a:extLst>
        </p:cNvPr>
        <p:cNvGrpSpPr/>
        <p:nvPr/>
      </p:nvGrpSpPr>
      <p:grpSpPr>
        <a:xfrm>
          <a:off x="0" y="0"/>
          <a:ext cx="0" cy="0"/>
          <a:chOff x="0" y="0"/>
          <a:chExt cx="0" cy="0"/>
        </a:xfrm>
      </p:grpSpPr>
      <p:sp>
        <p:nvSpPr>
          <p:cNvPr id="14" name="Freeform 6">
            <a:extLst>
              <a:ext uri="{FF2B5EF4-FFF2-40B4-BE49-F238E27FC236}">
                <a16:creationId xmlns:a16="http://schemas.microsoft.com/office/drawing/2014/main" id="{754DBFE4-1285-7B1A-C49E-E0D4A669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A5709F70-BC8D-318E-8BE4-9629E72DB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7FE2BDD2-6D8A-4223-9236-B4FF7D8BD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E42078AA-3B16-07E3-7505-E7D513EE99E4}"/>
              </a:ext>
            </a:extLst>
          </p:cNvPr>
          <p:cNvPicPr>
            <a:picLocks noChangeAspect="1"/>
          </p:cNvPicPr>
          <p:nvPr/>
        </p:nvPicPr>
        <p:blipFill>
          <a:blip r:embed="rId2"/>
          <a:stretch>
            <a:fillRect/>
          </a:stretch>
        </p:blipFill>
        <p:spPr>
          <a:xfrm>
            <a:off x="4097048" y="1786063"/>
            <a:ext cx="12029488" cy="6714873"/>
          </a:xfrm>
          <a:prstGeom prst="rect">
            <a:avLst/>
          </a:prstGeom>
          <a:ln>
            <a:noFill/>
          </a:ln>
          <a:effectLst>
            <a:softEdge rad="112500"/>
          </a:effectLst>
        </p:spPr>
      </p:pic>
      <p:sp>
        <p:nvSpPr>
          <p:cNvPr id="5" name="TextBox 4">
            <a:extLst>
              <a:ext uri="{FF2B5EF4-FFF2-40B4-BE49-F238E27FC236}">
                <a16:creationId xmlns:a16="http://schemas.microsoft.com/office/drawing/2014/main" id="{568D1886-2C1F-48A1-0CC3-F94ED9952AB3}"/>
              </a:ext>
            </a:extLst>
          </p:cNvPr>
          <p:cNvSpPr txBox="1"/>
          <p:nvPr/>
        </p:nvSpPr>
        <p:spPr>
          <a:xfrm>
            <a:off x="1160282" y="5186750"/>
            <a:ext cx="2929942" cy="2031325"/>
          </a:xfrm>
          <a:prstGeom prst="rect">
            <a:avLst/>
          </a:prstGeom>
          <a:noFill/>
        </p:spPr>
        <p:txBody>
          <a:bodyPr wrap="square">
            <a:spAutoFit/>
          </a:bodyPr>
          <a:lstStyle/>
          <a:p>
            <a:r>
              <a:rPr lang="en-US" dirty="0">
                <a:effectLst/>
                <a:latin typeface="Montserrat" panose="00000500000000000000" pitchFamily="2" charset="0"/>
              </a:rPr>
              <a:t>Select the appropriate </a:t>
            </a:r>
            <a:r>
              <a:rPr lang="en-US" b="1" dirty="0">
                <a:effectLst/>
                <a:latin typeface="Montserrat" panose="00000500000000000000" pitchFamily="2" charset="0"/>
              </a:rPr>
              <a:t>variable</a:t>
            </a:r>
            <a:r>
              <a:rPr lang="en-US" dirty="0">
                <a:effectLst/>
                <a:latin typeface="Montserrat" panose="00000500000000000000" pitchFamily="2" charset="0"/>
              </a:rPr>
              <a:t> from the list for the calculation definition group assigned to the market set. You can also press F4 to select a code.</a:t>
            </a:r>
          </a:p>
        </p:txBody>
      </p:sp>
    </p:spTree>
    <p:extLst>
      <p:ext uri="{BB962C8B-B14F-4D97-AF65-F5344CB8AC3E}">
        <p14:creationId xmlns:p14="http://schemas.microsoft.com/office/powerpoint/2010/main" val="149207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B52F79-441D-6E9E-4968-0233BF2C0699}"/>
            </a:ext>
          </a:extLst>
        </p:cNvPr>
        <p:cNvGrpSpPr/>
        <p:nvPr/>
      </p:nvGrpSpPr>
      <p:grpSpPr>
        <a:xfrm>
          <a:off x="0" y="0"/>
          <a:ext cx="0" cy="0"/>
          <a:chOff x="0" y="0"/>
          <a:chExt cx="0" cy="0"/>
        </a:xfrm>
      </p:grpSpPr>
      <p:sp>
        <p:nvSpPr>
          <p:cNvPr id="14" name="Freeform 6">
            <a:extLst>
              <a:ext uri="{FF2B5EF4-FFF2-40B4-BE49-F238E27FC236}">
                <a16:creationId xmlns:a16="http://schemas.microsoft.com/office/drawing/2014/main" id="{12772569-4C00-F045-842A-90E337214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C1CDC26E-1503-6755-0252-1D35F2B0A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03B974FB-033F-7092-6FD6-2907CC8BE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46A25852-A1D6-E0D9-7C2F-4A8EE13A1B20}"/>
              </a:ext>
            </a:extLst>
          </p:cNvPr>
          <p:cNvPicPr>
            <a:picLocks noChangeAspect="1"/>
          </p:cNvPicPr>
          <p:nvPr/>
        </p:nvPicPr>
        <p:blipFill>
          <a:blip r:embed="rId2"/>
          <a:stretch>
            <a:fillRect/>
          </a:stretch>
        </p:blipFill>
        <p:spPr>
          <a:xfrm>
            <a:off x="1913960" y="1930401"/>
            <a:ext cx="14460083" cy="6158923"/>
          </a:xfrm>
          <a:prstGeom prst="rect">
            <a:avLst/>
          </a:prstGeom>
        </p:spPr>
      </p:pic>
      <p:sp>
        <p:nvSpPr>
          <p:cNvPr id="5" name="TextBox 4">
            <a:extLst>
              <a:ext uri="{FF2B5EF4-FFF2-40B4-BE49-F238E27FC236}">
                <a16:creationId xmlns:a16="http://schemas.microsoft.com/office/drawing/2014/main" id="{A655ECC6-376C-EADD-F4E1-1E77C042E976}"/>
              </a:ext>
            </a:extLst>
          </p:cNvPr>
          <p:cNvSpPr txBox="1"/>
          <p:nvPr/>
        </p:nvSpPr>
        <p:spPr>
          <a:xfrm>
            <a:off x="2362200" y="6118151"/>
            <a:ext cx="3276600" cy="646331"/>
          </a:xfrm>
          <a:prstGeom prst="rect">
            <a:avLst/>
          </a:prstGeom>
          <a:noFill/>
        </p:spPr>
        <p:txBody>
          <a:bodyPr wrap="square">
            <a:spAutoFit/>
          </a:bodyPr>
          <a:lstStyle/>
          <a:p>
            <a:r>
              <a:rPr lang="en-US" dirty="0">
                <a:effectLst/>
                <a:latin typeface="Montserrat" panose="00000500000000000000" pitchFamily="2" charset="0"/>
              </a:rPr>
              <a:t>Select this check box to print a </a:t>
            </a:r>
            <a:r>
              <a:rPr lang="en-US" b="1" dirty="0">
                <a:effectLst/>
                <a:latin typeface="Montserrat" panose="00000500000000000000" pitchFamily="2" charset="0"/>
              </a:rPr>
              <a:t>line above </a:t>
            </a:r>
            <a:r>
              <a:rPr lang="en-US" dirty="0">
                <a:effectLst/>
                <a:latin typeface="Montserrat" panose="00000500000000000000" pitchFamily="2" charset="0"/>
              </a:rPr>
              <a:t>the row.</a:t>
            </a:r>
          </a:p>
        </p:txBody>
      </p:sp>
      <p:sp>
        <p:nvSpPr>
          <p:cNvPr id="6" name="TextBox 5">
            <a:extLst>
              <a:ext uri="{FF2B5EF4-FFF2-40B4-BE49-F238E27FC236}">
                <a16:creationId xmlns:a16="http://schemas.microsoft.com/office/drawing/2014/main" id="{94501A39-11EA-945B-C9C5-21CB4A2CCF7D}"/>
              </a:ext>
            </a:extLst>
          </p:cNvPr>
          <p:cNvSpPr txBox="1"/>
          <p:nvPr/>
        </p:nvSpPr>
        <p:spPr>
          <a:xfrm>
            <a:off x="12305508" y="6118151"/>
            <a:ext cx="3924300" cy="646331"/>
          </a:xfrm>
          <a:prstGeom prst="rect">
            <a:avLst/>
          </a:prstGeom>
          <a:noFill/>
        </p:spPr>
        <p:txBody>
          <a:bodyPr wrap="square">
            <a:spAutoFit/>
          </a:bodyPr>
          <a:lstStyle/>
          <a:p>
            <a:r>
              <a:rPr lang="en-US" dirty="0">
                <a:effectLst/>
                <a:latin typeface="Montserrat" panose="00000500000000000000" pitchFamily="2" charset="0"/>
              </a:rPr>
              <a:t>If you want to print a </a:t>
            </a:r>
            <a:r>
              <a:rPr lang="en-US" b="1" dirty="0">
                <a:effectLst/>
                <a:latin typeface="Montserrat" panose="00000500000000000000" pitchFamily="2" charset="0"/>
              </a:rPr>
              <a:t>line below </a:t>
            </a:r>
            <a:r>
              <a:rPr lang="en-US" dirty="0">
                <a:effectLst/>
                <a:latin typeface="Montserrat" panose="00000500000000000000" pitchFamily="2" charset="0"/>
              </a:rPr>
              <a:t>the row, select this check box.</a:t>
            </a:r>
          </a:p>
        </p:txBody>
      </p:sp>
    </p:spTree>
    <p:extLst>
      <p:ext uri="{BB962C8B-B14F-4D97-AF65-F5344CB8AC3E}">
        <p14:creationId xmlns:p14="http://schemas.microsoft.com/office/powerpoint/2010/main" val="757467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07C6B9-6665-6E3A-85B5-59DADDC62822}"/>
            </a:ext>
          </a:extLst>
        </p:cNvPr>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D3E062DD-B989-A0E0-642F-C74EB28BED5A}"/>
              </a:ext>
            </a:extLst>
          </p:cNvPr>
          <p:cNvPicPr>
            <a:picLocks noChangeAspect="1"/>
          </p:cNvPicPr>
          <p:nvPr/>
        </p:nvPicPr>
        <p:blipFill>
          <a:blip r:embed="rId2"/>
          <a:stretch>
            <a:fillRect/>
          </a:stretch>
        </p:blipFill>
        <p:spPr>
          <a:xfrm>
            <a:off x="4297382" y="1650008"/>
            <a:ext cx="9855247" cy="6718299"/>
          </a:xfrm>
          <a:prstGeom prst="rect">
            <a:avLst/>
          </a:prstGeom>
          <a:ln>
            <a:noFill/>
          </a:ln>
          <a:effectLst>
            <a:softEdge rad="112500"/>
          </a:effectLst>
        </p:spPr>
      </p:pic>
      <p:sp>
        <p:nvSpPr>
          <p:cNvPr id="7" name="TextBox 6">
            <a:extLst>
              <a:ext uri="{FF2B5EF4-FFF2-40B4-BE49-F238E27FC236}">
                <a16:creationId xmlns:a16="http://schemas.microsoft.com/office/drawing/2014/main" id="{95824153-18C2-9DCF-E2E0-E2DF85ECE1F4}"/>
              </a:ext>
            </a:extLst>
          </p:cNvPr>
          <p:cNvSpPr txBox="1"/>
          <p:nvPr/>
        </p:nvSpPr>
        <p:spPr>
          <a:xfrm>
            <a:off x="1138195" y="4372249"/>
            <a:ext cx="2997176" cy="2031325"/>
          </a:xfrm>
          <a:prstGeom prst="rect">
            <a:avLst/>
          </a:prstGeom>
          <a:noFill/>
        </p:spPr>
        <p:txBody>
          <a:bodyPr wrap="square">
            <a:spAutoFit/>
          </a:bodyPr>
          <a:lstStyle/>
          <a:p>
            <a:r>
              <a:rPr lang="en-US" dirty="0">
                <a:effectLst/>
                <a:latin typeface="Montserrat" panose="00000500000000000000" pitchFamily="2" charset="0"/>
              </a:rPr>
              <a:t>Select the appropriate </a:t>
            </a:r>
            <a:r>
              <a:rPr lang="en-US" b="1" dirty="0">
                <a:effectLst/>
                <a:latin typeface="Montserrat" panose="00000500000000000000" pitchFamily="2" charset="0"/>
              </a:rPr>
              <a:t>variable</a:t>
            </a:r>
            <a:r>
              <a:rPr lang="en-US" dirty="0">
                <a:effectLst/>
                <a:latin typeface="Montserrat" panose="00000500000000000000" pitchFamily="2" charset="0"/>
              </a:rPr>
              <a:t> from the list for the calculation definition group assigned to the market set. You can also press F4 to select a code.</a:t>
            </a:r>
          </a:p>
        </p:txBody>
      </p:sp>
      <p:sp>
        <p:nvSpPr>
          <p:cNvPr id="8" name="TextBox 7">
            <a:extLst>
              <a:ext uri="{FF2B5EF4-FFF2-40B4-BE49-F238E27FC236}">
                <a16:creationId xmlns:a16="http://schemas.microsoft.com/office/drawing/2014/main" id="{1AEC695D-9171-80F0-7661-2145208B5063}"/>
              </a:ext>
            </a:extLst>
          </p:cNvPr>
          <p:cNvSpPr txBox="1"/>
          <p:nvPr/>
        </p:nvSpPr>
        <p:spPr>
          <a:xfrm>
            <a:off x="13791717" y="4372249"/>
            <a:ext cx="2997176" cy="1477328"/>
          </a:xfrm>
          <a:prstGeom prst="rect">
            <a:avLst/>
          </a:prstGeom>
          <a:noFill/>
        </p:spPr>
        <p:txBody>
          <a:bodyPr wrap="square">
            <a:spAutoFit/>
          </a:bodyPr>
          <a:lstStyle/>
          <a:p>
            <a:r>
              <a:rPr lang="en-US" dirty="0">
                <a:effectLst/>
                <a:latin typeface="Montserrat" panose="00000500000000000000" pitchFamily="2" charset="0"/>
              </a:rPr>
              <a:t>Select the CAMA </a:t>
            </a:r>
            <a:r>
              <a:rPr lang="en-US" b="1" dirty="0">
                <a:effectLst/>
                <a:latin typeface="Montserrat" panose="00000500000000000000" pitchFamily="2" charset="0"/>
              </a:rPr>
              <a:t>code file</a:t>
            </a:r>
            <a:r>
              <a:rPr lang="en-US" dirty="0">
                <a:effectLst/>
                <a:latin typeface="Montserrat" panose="00000500000000000000" pitchFamily="2" charset="0"/>
              </a:rPr>
              <a:t> you want to use for the row. You can also press F4 to select a code.</a:t>
            </a:r>
          </a:p>
        </p:txBody>
      </p:sp>
      <p:sp>
        <p:nvSpPr>
          <p:cNvPr id="9" name="TextBox 8">
            <a:extLst>
              <a:ext uri="{FF2B5EF4-FFF2-40B4-BE49-F238E27FC236}">
                <a16:creationId xmlns:a16="http://schemas.microsoft.com/office/drawing/2014/main" id="{3A8B219A-9F31-8186-6965-C82EF8E881E4}"/>
              </a:ext>
            </a:extLst>
          </p:cNvPr>
          <p:cNvSpPr txBox="1"/>
          <p:nvPr/>
        </p:nvSpPr>
        <p:spPr>
          <a:xfrm>
            <a:off x="13791717" y="6504376"/>
            <a:ext cx="2997176" cy="1477328"/>
          </a:xfrm>
          <a:prstGeom prst="rect">
            <a:avLst/>
          </a:prstGeom>
          <a:noFill/>
        </p:spPr>
        <p:txBody>
          <a:bodyPr wrap="square">
            <a:spAutoFit/>
          </a:bodyPr>
          <a:lstStyle/>
          <a:p>
            <a:r>
              <a:rPr lang="en-US" dirty="0">
                <a:effectLst/>
                <a:latin typeface="Montserrat" panose="00000500000000000000" pitchFamily="2" charset="0"/>
              </a:rPr>
              <a:t>Select whether to print the Code, Description, or Both the code and description for the CAMA code.</a:t>
            </a:r>
          </a:p>
        </p:txBody>
      </p:sp>
    </p:spTree>
    <p:extLst>
      <p:ext uri="{BB962C8B-B14F-4D97-AF65-F5344CB8AC3E}">
        <p14:creationId xmlns:p14="http://schemas.microsoft.com/office/powerpoint/2010/main" val="1188481956"/>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B52F79-441D-6E9E-4968-0233BF2C0699}"/>
            </a:ext>
          </a:extLst>
        </p:cNvPr>
        <p:cNvGrpSpPr/>
        <p:nvPr/>
      </p:nvGrpSpPr>
      <p:grpSpPr>
        <a:xfrm>
          <a:off x="0" y="0"/>
          <a:ext cx="0" cy="0"/>
          <a:chOff x="0" y="0"/>
          <a:chExt cx="0" cy="0"/>
        </a:xfrm>
      </p:grpSpPr>
      <p:sp>
        <p:nvSpPr>
          <p:cNvPr id="14" name="Freeform 6">
            <a:extLst>
              <a:ext uri="{FF2B5EF4-FFF2-40B4-BE49-F238E27FC236}">
                <a16:creationId xmlns:a16="http://schemas.microsoft.com/office/drawing/2014/main" id="{12772569-4C00-F045-842A-90E337214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C1CDC26E-1503-6755-0252-1D35F2B0A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03B974FB-033F-7092-6FD6-2907CC8BE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46A25852-A1D6-E0D9-7C2F-4A8EE13A1B20}"/>
              </a:ext>
            </a:extLst>
          </p:cNvPr>
          <p:cNvPicPr>
            <a:picLocks noChangeAspect="1"/>
          </p:cNvPicPr>
          <p:nvPr/>
        </p:nvPicPr>
        <p:blipFill>
          <a:blip r:embed="rId2"/>
          <a:stretch>
            <a:fillRect/>
          </a:stretch>
        </p:blipFill>
        <p:spPr>
          <a:xfrm>
            <a:off x="1913960" y="1930401"/>
            <a:ext cx="14460083" cy="6158923"/>
          </a:xfrm>
          <a:prstGeom prst="rect">
            <a:avLst/>
          </a:prstGeom>
        </p:spPr>
      </p:pic>
      <p:sp>
        <p:nvSpPr>
          <p:cNvPr id="5" name="TextBox 4">
            <a:extLst>
              <a:ext uri="{FF2B5EF4-FFF2-40B4-BE49-F238E27FC236}">
                <a16:creationId xmlns:a16="http://schemas.microsoft.com/office/drawing/2014/main" id="{A655ECC6-376C-EADD-F4E1-1E77C042E976}"/>
              </a:ext>
            </a:extLst>
          </p:cNvPr>
          <p:cNvSpPr txBox="1"/>
          <p:nvPr/>
        </p:nvSpPr>
        <p:spPr>
          <a:xfrm>
            <a:off x="2362200" y="6118151"/>
            <a:ext cx="3276600" cy="646331"/>
          </a:xfrm>
          <a:prstGeom prst="rect">
            <a:avLst/>
          </a:prstGeom>
          <a:noFill/>
        </p:spPr>
        <p:txBody>
          <a:bodyPr wrap="square">
            <a:spAutoFit/>
          </a:bodyPr>
          <a:lstStyle/>
          <a:p>
            <a:r>
              <a:rPr lang="en-US" dirty="0">
                <a:effectLst/>
                <a:latin typeface="Montserrat" panose="00000500000000000000" pitchFamily="2" charset="0"/>
              </a:rPr>
              <a:t>Select this check box to print a </a:t>
            </a:r>
            <a:r>
              <a:rPr lang="en-US" b="1" dirty="0">
                <a:effectLst/>
                <a:latin typeface="Montserrat" panose="00000500000000000000" pitchFamily="2" charset="0"/>
              </a:rPr>
              <a:t>line above </a:t>
            </a:r>
            <a:r>
              <a:rPr lang="en-US" dirty="0">
                <a:effectLst/>
                <a:latin typeface="Montserrat" panose="00000500000000000000" pitchFamily="2" charset="0"/>
              </a:rPr>
              <a:t>the row.</a:t>
            </a:r>
          </a:p>
        </p:txBody>
      </p:sp>
      <p:sp>
        <p:nvSpPr>
          <p:cNvPr id="6" name="TextBox 5">
            <a:extLst>
              <a:ext uri="{FF2B5EF4-FFF2-40B4-BE49-F238E27FC236}">
                <a16:creationId xmlns:a16="http://schemas.microsoft.com/office/drawing/2014/main" id="{94501A39-11EA-945B-C9C5-21CB4A2CCF7D}"/>
              </a:ext>
            </a:extLst>
          </p:cNvPr>
          <p:cNvSpPr txBox="1"/>
          <p:nvPr/>
        </p:nvSpPr>
        <p:spPr>
          <a:xfrm>
            <a:off x="12305508" y="6118151"/>
            <a:ext cx="3924300" cy="646331"/>
          </a:xfrm>
          <a:prstGeom prst="rect">
            <a:avLst/>
          </a:prstGeom>
          <a:noFill/>
        </p:spPr>
        <p:txBody>
          <a:bodyPr wrap="square">
            <a:spAutoFit/>
          </a:bodyPr>
          <a:lstStyle/>
          <a:p>
            <a:r>
              <a:rPr lang="en-US" dirty="0">
                <a:effectLst/>
                <a:latin typeface="Montserrat" panose="00000500000000000000" pitchFamily="2" charset="0"/>
              </a:rPr>
              <a:t>If you want to print a </a:t>
            </a:r>
            <a:r>
              <a:rPr lang="en-US" b="1" dirty="0">
                <a:effectLst/>
                <a:latin typeface="Montserrat" panose="00000500000000000000" pitchFamily="2" charset="0"/>
              </a:rPr>
              <a:t>line below </a:t>
            </a:r>
            <a:r>
              <a:rPr lang="en-US" dirty="0">
                <a:effectLst/>
                <a:latin typeface="Montserrat" panose="00000500000000000000" pitchFamily="2" charset="0"/>
              </a:rPr>
              <a:t>the row, select this check box.</a:t>
            </a:r>
          </a:p>
        </p:txBody>
      </p:sp>
    </p:spTree>
    <p:extLst>
      <p:ext uri="{BB962C8B-B14F-4D97-AF65-F5344CB8AC3E}">
        <p14:creationId xmlns:p14="http://schemas.microsoft.com/office/powerpoint/2010/main" val="757467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5CD164-EC49-9876-20C2-24103CC3637F}"/>
            </a:ext>
          </a:extLst>
        </p:cNvPr>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75B4BB85-EA46-8043-0E38-6B16BB17D5AA}"/>
              </a:ext>
            </a:extLst>
          </p:cNvPr>
          <p:cNvPicPr>
            <a:picLocks noChangeAspect="1"/>
          </p:cNvPicPr>
          <p:nvPr/>
        </p:nvPicPr>
        <p:blipFill>
          <a:blip r:embed="rId2"/>
          <a:stretch>
            <a:fillRect/>
          </a:stretch>
        </p:blipFill>
        <p:spPr>
          <a:xfrm>
            <a:off x="5067300" y="1377399"/>
            <a:ext cx="8153400" cy="7309946"/>
          </a:xfrm>
          <a:prstGeom prst="rect">
            <a:avLst/>
          </a:prstGeom>
          <a:ln>
            <a:noFill/>
          </a:ln>
          <a:effectLst>
            <a:softEdge rad="112500"/>
          </a:effectLst>
        </p:spPr>
      </p:pic>
      <p:sp>
        <p:nvSpPr>
          <p:cNvPr id="6" name="TextBox 5">
            <a:extLst>
              <a:ext uri="{FF2B5EF4-FFF2-40B4-BE49-F238E27FC236}">
                <a16:creationId xmlns:a16="http://schemas.microsoft.com/office/drawing/2014/main" id="{A371B6E2-E40F-F0F0-8EE0-A62FC2811048}"/>
              </a:ext>
            </a:extLst>
          </p:cNvPr>
          <p:cNvSpPr txBox="1"/>
          <p:nvPr/>
        </p:nvSpPr>
        <p:spPr>
          <a:xfrm>
            <a:off x="1095170" y="1638300"/>
            <a:ext cx="3834541" cy="6740307"/>
          </a:xfrm>
          <a:prstGeom prst="rect">
            <a:avLst/>
          </a:prstGeom>
          <a:noFill/>
        </p:spPr>
        <p:txBody>
          <a:bodyPr wrap="square">
            <a:spAutoFit/>
          </a:bodyPr>
          <a:lstStyle/>
          <a:p>
            <a:r>
              <a:rPr lang="en-US" dirty="0">
                <a:latin typeface="Montserrat" panose="00000500000000000000" pitchFamily="2" charset="0"/>
              </a:rPr>
              <a:t>Select which of the following pre-defined </a:t>
            </a:r>
            <a:r>
              <a:rPr lang="en-US" b="1" dirty="0">
                <a:latin typeface="Montserrat" panose="00000500000000000000" pitchFamily="2" charset="0"/>
              </a:rPr>
              <a:t>options</a:t>
            </a:r>
            <a:r>
              <a:rPr lang="en-US" dirty="0">
                <a:latin typeface="Montserrat" panose="00000500000000000000" pitchFamily="2" charset="0"/>
              </a:rPr>
              <a:t> you want to print in the report:</a:t>
            </a:r>
          </a:p>
          <a:p>
            <a:endParaRPr lang="en-US" dirty="0">
              <a:latin typeface="Montserrat" panose="00000500000000000000" pitchFamily="2" charset="0"/>
            </a:endParaRPr>
          </a:p>
          <a:p>
            <a:r>
              <a:rPr lang="en-US" dirty="0">
                <a:latin typeface="Montserrat" panose="00000500000000000000" pitchFamily="2" charset="0"/>
              </a:rPr>
              <a:t>Select </a:t>
            </a:r>
            <a:r>
              <a:rPr lang="en-US" b="1" dirty="0">
                <a:latin typeface="Montserrat" panose="00000500000000000000" pitchFamily="2" charset="0"/>
              </a:rPr>
              <a:t>Adjusted Sale Price </a:t>
            </a:r>
            <a:r>
              <a:rPr lang="en-US" dirty="0">
                <a:latin typeface="Montserrat" panose="00000500000000000000" pitchFamily="2" charset="0"/>
              </a:rPr>
              <a:t>to print the adjusted sale price for the sale properties only.</a:t>
            </a:r>
          </a:p>
          <a:p>
            <a:endParaRPr lang="en-US" dirty="0">
              <a:latin typeface="Montserrat" panose="00000500000000000000" pitchFamily="2" charset="0"/>
            </a:endParaRPr>
          </a:p>
          <a:p>
            <a:r>
              <a:rPr lang="en-US" dirty="0">
                <a:latin typeface="Montserrat" panose="00000500000000000000" pitchFamily="2" charset="0"/>
              </a:rPr>
              <a:t>Select </a:t>
            </a:r>
            <a:r>
              <a:rPr lang="en-US" b="1" dirty="0">
                <a:latin typeface="Montserrat" panose="00000500000000000000" pitchFamily="2" charset="0"/>
              </a:rPr>
              <a:t>Comparability</a:t>
            </a:r>
            <a:r>
              <a:rPr lang="en-US" dirty="0">
                <a:latin typeface="Montserrat" panose="00000500000000000000" pitchFamily="2" charset="0"/>
              </a:rPr>
              <a:t> to print the distance points for the sale properties only. </a:t>
            </a:r>
          </a:p>
          <a:p>
            <a:endParaRPr lang="en-US" dirty="0">
              <a:latin typeface="Montserrat" panose="00000500000000000000" pitchFamily="2" charset="0"/>
            </a:endParaRPr>
          </a:p>
          <a:p>
            <a:r>
              <a:rPr lang="en-US" dirty="0">
                <a:latin typeface="Montserrat" panose="00000500000000000000" pitchFamily="2" charset="0"/>
              </a:rPr>
              <a:t>Select </a:t>
            </a:r>
            <a:r>
              <a:rPr lang="en-US" b="1" dirty="0">
                <a:latin typeface="Montserrat" panose="00000500000000000000" pitchFamily="2" charset="0"/>
              </a:rPr>
              <a:t>Weighted Estimate </a:t>
            </a:r>
            <a:r>
              <a:rPr lang="en-US" dirty="0">
                <a:latin typeface="Montserrat" panose="00000500000000000000" pitchFamily="2" charset="0"/>
              </a:rPr>
              <a:t>to print the weighted estimate for the subject property only.</a:t>
            </a:r>
          </a:p>
          <a:p>
            <a:endParaRPr lang="en-US" dirty="0">
              <a:latin typeface="Montserrat" panose="00000500000000000000" pitchFamily="2" charset="0"/>
            </a:endParaRPr>
          </a:p>
          <a:p>
            <a:r>
              <a:rPr lang="en-US" dirty="0">
                <a:latin typeface="Montserrat" panose="00000500000000000000" pitchFamily="2" charset="0"/>
              </a:rPr>
              <a:t>Select </a:t>
            </a:r>
            <a:r>
              <a:rPr lang="en-US" b="1" dirty="0">
                <a:latin typeface="Montserrat" panose="00000500000000000000" pitchFamily="2" charset="0"/>
              </a:rPr>
              <a:t>Market Value </a:t>
            </a:r>
            <a:r>
              <a:rPr lang="en-US" dirty="0">
                <a:latin typeface="Montserrat" panose="00000500000000000000" pitchFamily="2" charset="0"/>
              </a:rPr>
              <a:t>to print the final estimate of market value for the subject property only.</a:t>
            </a:r>
          </a:p>
          <a:p>
            <a:endParaRPr lang="en-US" dirty="0">
              <a:latin typeface="Montserrat" panose="00000500000000000000" pitchFamily="2" charset="0"/>
            </a:endParaRPr>
          </a:p>
          <a:p>
            <a:r>
              <a:rPr lang="en-US" dirty="0">
                <a:latin typeface="Montserrat" panose="00000500000000000000" pitchFamily="2" charset="0"/>
              </a:rPr>
              <a:t>Select </a:t>
            </a:r>
            <a:r>
              <a:rPr lang="en-US" b="1" dirty="0">
                <a:latin typeface="Montserrat" panose="00000500000000000000" pitchFamily="2" charset="0"/>
              </a:rPr>
              <a:t>Field Control Code </a:t>
            </a:r>
            <a:r>
              <a:rPr lang="en-US" dirty="0">
                <a:latin typeface="Montserrat" panose="00000500000000000000" pitchFamily="2" charset="0"/>
              </a:rPr>
              <a:t>to print the field control code for the subject property only.</a:t>
            </a:r>
          </a:p>
        </p:txBody>
      </p:sp>
      <p:sp>
        <p:nvSpPr>
          <p:cNvPr id="9" name="TextBox 8">
            <a:extLst>
              <a:ext uri="{FF2B5EF4-FFF2-40B4-BE49-F238E27FC236}">
                <a16:creationId xmlns:a16="http://schemas.microsoft.com/office/drawing/2014/main" id="{D4F8BA55-394B-377D-7F1B-889A069075F3}"/>
              </a:ext>
            </a:extLst>
          </p:cNvPr>
          <p:cNvSpPr txBox="1"/>
          <p:nvPr/>
        </p:nvSpPr>
        <p:spPr>
          <a:xfrm>
            <a:off x="13095044" y="3168071"/>
            <a:ext cx="3924300" cy="2031325"/>
          </a:xfrm>
          <a:prstGeom prst="rect">
            <a:avLst/>
          </a:prstGeom>
          <a:noFill/>
        </p:spPr>
        <p:txBody>
          <a:bodyPr wrap="square">
            <a:spAutoFit/>
          </a:bodyPr>
          <a:lstStyle/>
          <a:p>
            <a:r>
              <a:rPr lang="en-US" dirty="0">
                <a:latin typeface="Montserrat" panose="00000500000000000000" pitchFamily="2" charset="0"/>
              </a:rPr>
              <a:t>This field is displayed if </a:t>
            </a:r>
            <a:r>
              <a:rPr lang="en-US" b="1" dirty="0">
                <a:latin typeface="Montserrat" panose="00000500000000000000" pitchFamily="2" charset="0"/>
              </a:rPr>
              <a:t>No Rounding </a:t>
            </a:r>
            <a:r>
              <a:rPr lang="en-US" dirty="0">
                <a:latin typeface="Montserrat" panose="00000500000000000000" pitchFamily="2" charset="0"/>
              </a:rPr>
              <a:t>is selected in the Round to the nearest section. Type how many positions to the right of the decimal point you want printed. The maximum number is six. </a:t>
            </a:r>
          </a:p>
        </p:txBody>
      </p:sp>
      <p:sp>
        <p:nvSpPr>
          <p:cNvPr id="13" name="TextBox 12">
            <a:extLst>
              <a:ext uri="{FF2B5EF4-FFF2-40B4-BE49-F238E27FC236}">
                <a16:creationId xmlns:a16="http://schemas.microsoft.com/office/drawing/2014/main" id="{4A736C9D-DD52-337F-1B97-9AB784C36E8A}"/>
              </a:ext>
            </a:extLst>
          </p:cNvPr>
          <p:cNvSpPr txBox="1"/>
          <p:nvPr/>
        </p:nvSpPr>
        <p:spPr>
          <a:xfrm>
            <a:off x="13095044" y="5382787"/>
            <a:ext cx="3924300" cy="646331"/>
          </a:xfrm>
          <a:prstGeom prst="rect">
            <a:avLst/>
          </a:prstGeom>
          <a:noFill/>
        </p:spPr>
        <p:txBody>
          <a:bodyPr wrap="square">
            <a:spAutoFit/>
          </a:bodyPr>
          <a:lstStyle/>
          <a:p>
            <a:r>
              <a:rPr lang="en-US" dirty="0">
                <a:effectLst/>
                <a:latin typeface="Montserrat" panose="00000500000000000000" pitchFamily="2" charset="0"/>
              </a:rPr>
              <a:t>Select this check box if you want </a:t>
            </a:r>
            <a:r>
              <a:rPr lang="en-US" b="1" dirty="0">
                <a:effectLst/>
                <a:latin typeface="Montserrat" panose="00000500000000000000" pitchFamily="2" charset="0"/>
              </a:rPr>
              <a:t>commas</a:t>
            </a:r>
            <a:r>
              <a:rPr lang="en-US" dirty="0">
                <a:effectLst/>
                <a:latin typeface="Montserrat" panose="00000500000000000000" pitchFamily="2" charset="0"/>
              </a:rPr>
              <a:t> printed in the values.</a:t>
            </a:r>
          </a:p>
        </p:txBody>
      </p:sp>
      <p:sp>
        <p:nvSpPr>
          <p:cNvPr id="14" name="TextBox 13">
            <a:extLst>
              <a:ext uri="{FF2B5EF4-FFF2-40B4-BE49-F238E27FC236}">
                <a16:creationId xmlns:a16="http://schemas.microsoft.com/office/drawing/2014/main" id="{BBF2E3D7-BA5B-8F21-5671-E8E08C1E9AF4}"/>
              </a:ext>
            </a:extLst>
          </p:cNvPr>
          <p:cNvSpPr txBox="1"/>
          <p:nvPr/>
        </p:nvSpPr>
        <p:spPr>
          <a:xfrm>
            <a:off x="13095044" y="6231774"/>
            <a:ext cx="3924300" cy="923330"/>
          </a:xfrm>
          <a:prstGeom prst="rect">
            <a:avLst/>
          </a:prstGeom>
          <a:noFill/>
        </p:spPr>
        <p:txBody>
          <a:bodyPr wrap="square">
            <a:spAutoFit/>
          </a:bodyPr>
          <a:lstStyle/>
          <a:p>
            <a:r>
              <a:rPr lang="en-US" dirty="0">
                <a:effectLst/>
                <a:latin typeface="Montserrat" panose="00000500000000000000" pitchFamily="2" charset="0"/>
              </a:rPr>
              <a:t>Select this check box if you want a </a:t>
            </a:r>
            <a:r>
              <a:rPr lang="en-US" b="1" dirty="0">
                <a:effectLst/>
                <a:latin typeface="Montserrat" panose="00000500000000000000" pitchFamily="2" charset="0"/>
              </a:rPr>
              <a:t>dollar sign </a:t>
            </a:r>
            <a:r>
              <a:rPr lang="en-US" dirty="0">
                <a:effectLst/>
                <a:latin typeface="Montserrat" panose="00000500000000000000" pitchFamily="2" charset="0"/>
              </a:rPr>
              <a:t>printed in front of each value.</a:t>
            </a:r>
          </a:p>
        </p:txBody>
      </p:sp>
      <p:cxnSp>
        <p:nvCxnSpPr>
          <p:cNvPr id="16" name="Straight Arrow Connector 15">
            <a:extLst>
              <a:ext uri="{FF2B5EF4-FFF2-40B4-BE49-F238E27FC236}">
                <a16:creationId xmlns:a16="http://schemas.microsoft.com/office/drawing/2014/main" id="{AA79A3E9-5FF4-C767-4AF3-C7D2ACA42D07}"/>
              </a:ext>
            </a:extLst>
          </p:cNvPr>
          <p:cNvCxnSpPr>
            <a:cxnSpLocks/>
          </p:cNvCxnSpPr>
          <p:nvPr/>
        </p:nvCxnSpPr>
        <p:spPr>
          <a:xfrm flipH="1">
            <a:off x="4929711" y="4457700"/>
            <a:ext cx="13948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2938205-416B-EE7F-65E3-2F8A8D9F1CB5}"/>
              </a:ext>
            </a:extLst>
          </p:cNvPr>
          <p:cNvSpPr txBox="1"/>
          <p:nvPr/>
        </p:nvSpPr>
        <p:spPr>
          <a:xfrm>
            <a:off x="13095044" y="7357760"/>
            <a:ext cx="3924300" cy="646331"/>
          </a:xfrm>
          <a:prstGeom prst="rect">
            <a:avLst/>
          </a:prstGeom>
          <a:noFill/>
        </p:spPr>
        <p:txBody>
          <a:bodyPr wrap="square">
            <a:spAutoFit/>
          </a:bodyPr>
          <a:lstStyle/>
          <a:p>
            <a:r>
              <a:rPr lang="en-US" dirty="0">
                <a:effectLst/>
                <a:latin typeface="Montserrat" panose="00000500000000000000" pitchFamily="2" charset="0"/>
              </a:rPr>
              <a:t>Select the </a:t>
            </a:r>
            <a:r>
              <a:rPr lang="en-US" b="1" dirty="0">
                <a:effectLst/>
                <a:latin typeface="Montserrat" panose="00000500000000000000" pitchFamily="2" charset="0"/>
              </a:rPr>
              <a:t>amount</a:t>
            </a:r>
            <a:r>
              <a:rPr lang="en-US" dirty="0">
                <a:effectLst/>
                <a:latin typeface="Montserrat" panose="00000500000000000000" pitchFamily="2" charset="0"/>
              </a:rPr>
              <a:t> to which you want the value rounded.</a:t>
            </a:r>
          </a:p>
        </p:txBody>
      </p:sp>
    </p:spTree>
    <p:extLst>
      <p:ext uri="{BB962C8B-B14F-4D97-AF65-F5344CB8AC3E}">
        <p14:creationId xmlns:p14="http://schemas.microsoft.com/office/powerpoint/2010/main" val="127792202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07C6B9-6665-6E3A-85B5-59DADDC62822}"/>
            </a:ext>
          </a:extLst>
        </p:cNvPr>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D3E062DD-B989-A0E0-642F-C74EB28BED5A}"/>
              </a:ext>
            </a:extLst>
          </p:cNvPr>
          <p:cNvPicPr>
            <a:picLocks noChangeAspect="1"/>
          </p:cNvPicPr>
          <p:nvPr/>
        </p:nvPicPr>
        <p:blipFill>
          <a:blip r:embed="rId2"/>
          <a:stretch>
            <a:fillRect/>
          </a:stretch>
        </p:blipFill>
        <p:spPr>
          <a:xfrm>
            <a:off x="4297382" y="1650008"/>
            <a:ext cx="9855247" cy="6718299"/>
          </a:xfrm>
          <a:prstGeom prst="rect">
            <a:avLst/>
          </a:prstGeom>
          <a:ln>
            <a:noFill/>
          </a:ln>
          <a:effectLst>
            <a:softEdge rad="112500"/>
          </a:effectLst>
        </p:spPr>
      </p:pic>
      <p:sp>
        <p:nvSpPr>
          <p:cNvPr id="7" name="TextBox 6">
            <a:extLst>
              <a:ext uri="{FF2B5EF4-FFF2-40B4-BE49-F238E27FC236}">
                <a16:creationId xmlns:a16="http://schemas.microsoft.com/office/drawing/2014/main" id="{95824153-18C2-9DCF-E2E0-E2DF85ECE1F4}"/>
              </a:ext>
            </a:extLst>
          </p:cNvPr>
          <p:cNvSpPr txBox="1"/>
          <p:nvPr/>
        </p:nvSpPr>
        <p:spPr>
          <a:xfrm>
            <a:off x="1138195" y="4372249"/>
            <a:ext cx="2997176" cy="2031325"/>
          </a:xfrm>
          <a:prstGeom prst="rect">
            <a:avLst/>
          </a:prstGeom>
          <a:noFill/>
        </p:spPr>
        <p:txBody>
          <a:bodyPr wrap="square">
            <a:spAutoFit/>
          </a:bodyPr>
          <a:lstStyle/>
          <a:p>
            <a:r>
              <a:rPr lang="en-US" dirty="0">
                <a:effectLst/>
                <a:latin typeface="Montserrat" panose="00000500000000000000" pitchFamily="2" charset="0"/>
              </a:rPr>
              <a:t>Select the appropriate </a:t>
            </a:r>
            <a:r>
              <a:rPr lang="en-US" b="1" dirty="0">
                <a:effectLst/>
                <a:latin typeface="Montserrat" panose="00000500000000000000" pitchFamily="2" charset="0"/>
              </a:rPr>
              <a:t>variable</a:t>
            </a:r>
            <a:r>
              <a:rPr lang="en-US" dirty="0">
                <a:effectLst/>
                <a:latin typeface="Montserrat" panose="00000500000000000000" pitchFamily="2" charset="0"/>
              </a:rPr>
              <a:t> from the list for the calculation definition group assigned to the market set. You can also press F4 to select a code.</a:t>
            </a:r>
          </a:p>
        </p:txBody>
      </p:sp>
      <p:sp>
        <p:nvSpPr>
          <p:cNvPr id="8" name="TextBox 7">
            <a:extLst>
              <a:ext uri="{FF2B5EF4-FFF2-40B4-BE49-F238E27FC236}">
                <a16:creationId xmlns:a16="http://schemas.microsoft.com/office/drawing/2014/main" id="{1AEC695D-9171-80F0-7661-2145208B5063}"/>
              </a:ext>
            </a:extLst>
          </p:cNvPr>
          <p:cNvSpPr txBox="1"/>
          <p:nvPr/>
        </p:nvSpPr>
        <p:spPr>
          <a:xfrm>
            <a:off x="13791717" y="4372249"/>
            <a:ext cx="2997176" cy="1477328"/>
          </a:xfrm>
          <a:prstGeom prst="rect">
            <a:avLst/>
          </a:prstGeom>
          <a:noFill/>
        </p:spPr>
        <p:txBody>
          <a:bodyPr wrap="square">
            <a:spAutoFit/>
          </a:bodyPr>
          <a:lstStyle/>
          <a:p>
            <a:r>
              <a:rPr lang="en-US" dirty="0">
                <a:effectLst/>
                <a:latin typeface="Montserrat" panose="00000500000000000000" pitchFamily="2" charset="0"/>
              </a:rPr>
              <a:t>Select the CAMA </a:t>
            </a:r>
            <a:r>
              <a:rPr lang="en-US" b="1" dirty="0">
                <a:effectLst/>
                <a:latin typeface="Montserrat" panose="00000500000000000000" pitchFamily="2" charset="0"/>
              </a:rPr>
              <a:t>code file</a:t>
            </a:r>
            <a:r>
              <a:rPr lang="en-US" dirty="0">
                <a:effectLst/>
                <a:latin typeface="Montserrat" panose="00000500000000000000" pitchFamily="2" charset="0"/>
              </a:rPr>
              <a:t> you want to use for the row. You can also press F4 to select a code.</a:t>
            </a:r>
          </a:p>
        </p:txBody>
      </p:sp>
      <p:sp>
        <p:nvSpPr>
          <p:cNvPr id="9" name="TextBox 8">
            <a:extLst>
              <a:ext uri="{FF2B5EF4-FFF2-40B4-BE49-F238E27FC236}">
                <a16:creationId xmlns:a16="http://schemas.microsoft.com/office/drawing/2014/main" id="{3A8B219A-9F31-8186-6965-C82EF8E881E4}"/>
              </a:ext>
            </a:extLst>
          </p:cNvPr>
          <p:cNvSpPr txBox="1"/>
          <p:nvPr/>
        </p:nvSpPr>
        <p:spPr>
          <a:xfrm>
            <a:off x="13791717" y="6504376"/>
            <a:ext cx="2997176" cy="1477328"/>
          </a:xfrm>
          <a:prstGeom prst="rect">
            <a:avLst/>
          </a:prstGeom>
          <a:noFill/>
        </p:spPr>
        <p:txBody>
          <a:bodyPr wrap="square">
            <a:spAutoFit/>
          </a:bodyPr>
          <a:lstStyle/>
          <a:p>
            <a:r>
              <a:rPr lang="en-US" dirty="0">
                <a:effectLst/>
                <a:latin typeface="Montserrat" panose="00000500000000000000" pitchFamily="2" charset="0"/>
              </a:rPr>
              <a:t>Select whether to print the Code, Description, or Both the code and description for the CAMA code.</a:t>
            </a:r>
          </a:p>
        </p:txBody>
      </p:sp>
    </p:spTree>
    <p:extLst>
      <p:ext uri="{BB962C8B-B14F-4D97-AF65-F5344CB8AC3E}">
        <p14:creationId xmlns:p14="http://schemas.microsoft.com/office/powerpoint/2010/main" val="1188481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EC7B41-1F5A-7D93-7D1D-937447EF8413}"/>
            </a:ext>
          </a:extLst>
        </p:cNvPr>
        <p:cNvGrpSpPr/>
        <p:nvPr/>
      </p:nvGrpSpPr>
      <p:grpSpPr>
        <a:xfrm>
          <a:off x="0" y="0"/>
          <a:ext cx="0" cy="0"/>
          <a:chOff x="0" y="0"/>
          <a:chExt cx="0" cy="0"/>
        </a:xfrm>
      </p:grpSpPr>
      <p:sp>
        <p:nvSpPr>
          <p:cNvPr id="8" name="Freeform 6">
            <a:extLst>
              <a:ext uri="{FF2B5EF4-FFF2-40B4-BE49-F238E27FC236}">
                <a16:creationId xmlns:a16="http://schemas.microsoft.com/office/drawing/2014/main" id="{3C6CA883-5DC9-1679-7829-882BDCD29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5801E270-06EF-726D-4715-2937DCA05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1D54922-9BAA-D086-5998-5F674EDDD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28947A1-E3B3-65A2-0F79-46A57851E3A5}"/>
              </a:ext>
            </a:extLst>
          </p:cNvPr>
          <p:cNvPicPr>
            <a:picLocks noChangeAspect="1"/>
          </p:cNvPicPr>
          <p:nvPr/>
        </p:nvPicPr>
        <p:blipFill>
          <a:blip r:embed="rId2"/>
          <a:stretch>
            <a:fillRect/>
          </a:stretch>
        </p:blipFill>
        <p:spPr>
          <a:xfrm>
            <a:off x="4572000" y="1489986"/>
            <a:ext cx="8150143" cy="7307027"/>
          </a:xfrm>
          <a:prstGeom prst="rect">
            <a:avLst/>
          </a:prstGeom>
        </p:spPr>
      </p:pic>
      <p:sp>
        <p:nvSpPr>
          <p:cNvPr id="4" name="TextBox 3">
            <a:extLst>
              <a:ext uri="{FF2B5EF4-FFF2-40B4-BE49-F238E27FC236}">
                <a16:creationId xmlns:a16="http://schemas.microsoft.com/office/drawing/2014/main" id="{AFEEE716-309D-D10F-1EAF-33E5564544D2}"/>
              </a:ext>
            </a:extLst>
          </p:cNvPr>
          <p:cNvSpPr txBox="1"/>
          <p:nvPr/>
        </p:nvSpPr>
        <p:spPr>
          <a:xfrm>
            <a:off x="12938662" y="3771900"/>
            <a:ext cx="3276600" cy="1754326"/>
          </a:xfrm>
          <a:prstGeom prst="rect">
            <a:avLst/>
          </a:prstGeom>
          <a:noFill/>
        </p:spPr>
        <p:txBody>
          <a:bodyPr wrap="square">
            <a:spAutoFit/>
          </a:bodyPr>
          <a:lstStyle/>
          <a:p>
            <a:r>
              <a:rPr lang="en-US" dirty="0">
                <a:latin typeface="Montserrat" panose="00000500000000000000" pitchFamily="2" charset="0"/>
              </a:rPr>
              <a:t>Select the appropriate variable from the list for the calculation definition group assigned to the market set. You can also press F4 to select a code.</a:t>
            </a:r>
          </a:p>
        </p:txBody>
      </p:sp>
    </p:spTree>
    <p:extLst>
      <p:ext uri="{BB962C8B-B14F-4D97-AF65-F5344CB8AC3E}">
        <p14:creationId xmlns:p14="http://schemas.microsoft.com/office/powerpoint/2010/main" val="2437064859"/>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5CD164-EC49-9876-20C2-24103CC3637F}"/>
            </a:ext>
          </a:extLst>
        </p:cNvPr>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75B4BB85-EA46-8043-0E38-6B16BB17D5AA}"/>
              </a:ext>
            </a:extLst>
          </p:cNvPr>
          <p:cNvPicPr>
            <a:picLocks noChangeAspect="1"/>
          </p:cNvPicPr>
          <p:nvPr/>
        </p:nvPicPr>
        <p:blipFill>
          <a:blip r:embed="rId2"/>
          <a:stretch>
            <a:fillRect/>
          </a:stretch>
        </p:blipFill>
        <p:spPr>
          <a:xfrm>
            <a:off x="5067300" y="1377399"/>
            <a:ext cx="8153400" cy="7309946"/>
          </a:xfrm>
          <a:prstGeom prst="rect">
            <a:avLst/>
          </a:prstGeom>
          <a:ln>
            <a:noFill/>
          </a:ln>
          <a:effectLst>
            <a:softEdge rad="112500"/>
          </a:effectLst>
        </p:spPr>
      </p:pic>
      <p:sp>
        <p:nvSpPr>
          <p:cNvPr id="6" name="TextBox 5">
            <a:extLst>
              <a:ext uri="{FF2B5EF4-FFF2-40B4-BE49-F238E27FC236}">
                <a16:creationId xmlns:a16="http://schemas.microsoft.com/office/drawing/2014/main" id="{A371B6E2-E40F-F0F0-8EE0-A62FC2811048}"/>
              </a:ext>
            </a:extLst>
          </p:cNvPr>
          <p:cNvSpPr txBox="1"/>
          <p:nvPr/>
        </p:nvSpPr>
        <p:spPr>
          <a:xfrm>
            <a:off x="1095170" y="1638300"/>
            <a:ext cx="3834541" cy="6740307"/>
          </a:xfrm>
          <a:prstGeom prst="rect">
            <a:avLst/>
          </a:prstGeom>
          <a:noFill/>
        </p:spPr>
        <p:txBody>
          <a:bodyPr wrap="square">
            <a:spAutoFit/>
          </a:bodyPr>
          <a:lstStyle/>
          <a:p>
            <a:r>
              <a:rPr lang="en-US" dirty="0">
                <a:latin typeface="Montserrat" panose="00000500000000000000" pitchFamily="2" charset="0"/>
              </a:rPr>
              <a:t>Select which of the following pre-defined </a:t>
            </a:r>
            <a:r>
              <a:rPr lang="en-US" b="1" dirty="0">
                <a:latin typeface="Montserrat" panose="00000500000000000000" pitchFamily="2" charset="0"/>
              </a:rPr>
              <a:t>options</a:t>
            </a:r>
            <a:r>
              <a:rPr lang="en-US" dirty="0">
                <a:latin typeface="Montserrat" panose="00000500000000000000" pitchFamily="2" charset="0"/>
              </a:rPr>
              <a:t> you want to print in the report:</a:t>
            </a:r>
          </a:p>
          <a:p>
            <a:endParaRPr lang="en-US" dirty="0">
              <a:latin typeface="Montserrat" panose="00000500000000000000" pitchFamily="2" charset="0"/>
            </a:endParaRPr>
          </a:p>
          <a:p>
            <a:r>
              <a:rPr lang="en-US" dirty="0">
                <a:latin typeface="Montserrat" panose="00000500000000000000" pitchFamily="2" charset="0"/>
              </a:rPr>
              <a:t>Select </a:t>
            </a:r>
            <a:r>
              <a:rPr lang="en-US" b="1" dirty="0">
                <a:latin typeface="Montserrat" panose="00000500000000000000" pitchFamily="2" charset="0"/>
              </a:rPr>
              <a:t>Adjusted Sale Price </a:t>
            </a:r>
            <a:r>
              <a:rPr lang="en-US" dirty="0">
                <a:latin typeface="Montserrat" panose="00000500000000000000" pitchFamily="2" charset="0"/>
              </a:rPr>
              <a:t>to print the adjusted sale price for the sale properties only.</a:t>
            </a:r>
          </a:p>
          <a:p>
            <a:endParaRPr lang="en-US" dirty="0">
              <a:latin typeface="Montserrat" panose="00000500000000000000" pitchFamily="2" charset="0"/>
            </a:endParaRPr>
          </a:p>
          <a:p>
            <a:r>
              <a:rPr lang="en-US" dirty="0">
                <a:latin typeface="Montserrat" panose="00000500000000000000" pitchFamily="2" charset="0"/>
              </a:rPr>
              <a:t>Select </a:t>
            </a:r>
            <a:r>
              <a:rPr lang="en-US" b="1" dirty="0">
                <a:latin typeface="Montserrat" panose="00000500000000000000" pitchFamily="2" charset="0"/>
              </a:rPr>
              <a:t>Comparability</a:t>
            </a:r>
            <a:r>
              <a:rPr lang="en-US" dirty="0">
                <a:latin typeface="Montserrat" panose="00000500000000000000" pitchFamily="2" charset="0"/>
              </a:rPr>
              <a:t> to print the distance points for the sale properties only. </a:t>
            </a:r>
          </a:p>
          <a:p>
            <a:endParaRPr lang="en-US" dirty="0">
              <a:latin typeface="Montserrat" panose="00000500000000000000" pitchFamily="2" charset="0"/>
            </a:endParaRPr>
          </a:p>
          <a:p>
            <a:r>
              <a:rPr lang="en-US" dirty="0">
                <a:latin typeface="Montserrat" panose="00000500000000000000" pitchFamily="2" charset="0"/>
              </a:rPr>
              <a:t>Select </a:t>
            </a:r>
            <a:r>
              <a:rPr lang="en-US" b="1" dirty="0">
                <a:latin typeface="Montserrat" panose="00000500000000000000" pitchFamily="2" charset="0"/>
              </a:rPr>
              <a:t>Weighted Estimate </a:t>
            </a:r>
            <a:r>
              <a:rPr lang="en-US" dirty="0">
                <a:latin typeface="Montserrat" panose="00000500000000000000" pitchFamily="2" charset="0"/>
              </a:rPr>
              <a:t>to print the weighted estimate for the subject property only.</a:t>
            </a:r>
          </a:p>
          <a:p>
            <a:endParaRPr lang="en-US" dirty="0">
              <a:latin typeface="Montserrat" panose="00000500000000000000" pitchFamily="2" charset="0"/>
            </a:endParaRPr>
          </a:p>
          <a:p>
            <a:r>
              <a:rPr lang="en-US" dirty="0">
                <a:latin typeface="Montserrat" panose="00000500000000000000" pitchFamily="2" charset="0"/>
              </a:rPr>
              <a:t>Select </a:t>
            </a:r>
            <a:r>
              <a:rPr lang="en-US" b="1" dirty="0">
                <a:latin typeface="Montserrat" panose="00000500000000000000" pitchFamily="2" charset="0"/>
              </a:rPr>
              <a:t>Market Value </a:t>
            </a:r>
            <a:r>
              <a:rPr lang="en-US" dirty="0">
                <a:latin typeface="Montserrat" panose="00000500000000000000" pitchFamily="2" charset="0"/>
              </a:rPr>
              <a:t>to print the final estimate of market value for the subject property only.</a:t>
            </a:r>
          </a:p>
          <a:p>
            <a:endParaRPr lang="en-US" dirty="0">
              <a:latin typeface="Montserrat" panose="00000500000000000000" pitchFamily="2" charset="0"/>
            </a:endParaRPr>
          </a:p>
          <a:p>
            <a:r>
              <a:rPr lang="en-US" dirty="0">
                <a:latin typeface="Montserrat" panose="00000500000000000000" pitchFamily="2" charset="0"/>
              </a:rPr>
              <a:t>Select </a:t>
            </a:r>
            <a:r>
              <a:rPr lang="en-US" b="1" dirty="0">
                <a:latin typeface="Montserrat" panose="00000500000000000000" pitchFamily="2" charset="0"/>
              </a:rPr>
              <a:t>Field Control Code </a:t>
            </a:r>
            <a:r>
              <a:rPr lang="en-US" dirty="0">
                <a:latin typeface="Montserrat" panose="00000500000000000000" pitchFamily="2" charset="0"/>
              </a:rPr>
              <a:t>to print the field control code for the subject property only.</a:t>
            </a:r>
          </a:p>
        </p:txBody>
      </p:sp>
      <p:sp>
        <p:nvSpPr>
          <p:cNvPr id="9" name="TextBox 8">
            <a:extLst>
              <a:ext uri="{FF2B5EF4-FFF2-40B4-BE49-F238E27FC236}">
                <a16:creationId xmlns:a16="http://schemas.microsoft.com/office/drawing/2014/main" id="{D4F8BA55-394B-377D-7F1B-889A069075F3}"/>
              </a:ext>
            </a:extLst>
          </p:cNvPr>
          <p:cNvSpPr txBox="1"/>
          <p:nvPr/>
        </p:nvSpPr>
        <p:spPr>
          <a:xfrm>
            <a:off x="13095044" y="3168071"/>
            <a:ext cx="3924300" cy="2031325"/>
          </a:xfrm>
          <a:prstGeom prst="rect">
            <a:avLst/>
          </a:prstGeom>
          <a:noFill/>
        </p:spPr>
        <p:txBody>
          <a:bodyPr wrap="square">
            <a:spAutoFit/>
          </a:bodyPr>
          <a:lstStyle/>
          <a:p>
            <a:r>
              <a:rPr lang="en-US" dirty="0">
                <a:latin typeface="Montserrat" panose="00000500000000000000" pitchFamily="2" charset="0"/>
              </a:rPr>
              <a:t>This field is displayed if </a:t>
            </a:r>
            <a:r>
              <a:rPr lang="en-US" b="1" dirty="0">
                <a:latin typeface="Montserrat" panose="00000500000000000000" pitchFamily="2" charset="0"/>
              </a:rPr>
              <a:t>No Rounding </a:t>
            </a:r>
            <a:r>
              <a:rPr lang="en-US" dirty="0">
                <a:latin typeface="Montserrat" panose="00000500000000000000" pitchFamily="2" charset="0"/>
              </a:rPr>
              <a:t>is selected in the Round to the nearest section. Type how many positions to the right of the decimal point you want printed. The maximum number is six. </a:t>
            </a:r>
          </a:p>
        </p:txBody>
      </p:sp>
      <p:sp>
        <p:nvSpPr>
          <p:cNvPr id="13" name="TextBox 12">
            <a:extLst>
              <a:ext uri="{FF2B5EF4-FFF2-40B4-BE49-F238E27FC236}">
                <a16:creationId xmlns:a16="http://schemas.microsoft.com/office/drawing/2014/main" id="{4A736C9D-DD52-337F-1B97-9AB784C36E8A}"/>
              </a:ext>
            </a:extLst>
          </p:cNvPr>
          <p:cNvSpPr txBox="1"/>
          <p:nvPr/>
        </p:nvSpPr>
        <p:spPr>
          <a:xfrm>
            <a:off x="13095044" y="5382787"/>
            <a:ext cx="3924300" cy="646331"/>
          </a:xfrm>
          <a:prstGeom prst="rect">
            <a:avLst/>
          </a:prstGeom>
          <a:noFill/>
        </p:spPr>
        <p:txBody>
          <a:bodyPr wrap="square">
            <a:spAutoFit/>
          </a:bodyPr>
          <a:lstStyle/>
          <a:p>
            <a:r>
              <a:rPr lang="en-US" dirty="0">
                <a:effectLst/>
                <a:latin typeface="Montserrat" panose="00000500000000000000" pitchFamily="2" charset="0"/>
              </a:rPr>
              <a:t>Select this check box if you want </a:t>
            </a:r>
            <a:r>
              <a:rPr lang="en-US" b="1" dirty="0">
                <a:effectLst/>
                <a:latin typeface="Montserrat" panose="00000500000000000000" pitchFamily="2" charset="0"/>
              </a:rPr>
              <a:t>commas</a:t>
            </a:r>
            <a:r>
              <a:rPr lang="en-US" dirty="0">
                <a:effectLst/>
                <a:latin typeface="Montserrat" panose="00000500000000000000" pitchFamily="2" charset="0"/>
              </a:rPr>
              <a:t> printed in the values.</a:t>
            </a:r>
          </a:p>
        </p:txBody>
      </p:sp>
      <p:sp>
        <p:nvSpPr>
          <p:cNvPr id="14" name="TextBox 13">
            <a:extLst>
              <a:ext uri="{FF2B5EF4-FFF2-40B4-BE49-F238E27FC236}">
                <a16:creationId xmlns:a16="http://schemas.microsoft.com/office/drawing/2014/main" id="{BBF2E3D7-BA5B-8F21-5671-E8E08C1E9AF4}"/>
              </a:ext>
            </a:extLst>
          </p:cNvPr>
          <p:cNvSpPr txBox="1"/>
          <p:nvPr/>
        </p:nvSpPr>
        <p:spPr>
          <a:xfrm>
            <a:off x="13095044" y="6231774"/>
            <a:ext cx="3924300" cy="923330"/>
          </a:xfrm>
          <a:prstGeom prst="rect">
            <a:avLst/>
          </a:prstGeom>
          <a:noFill/>
        </p:spPr>
        <p:txBody>
          <a:bodyPr wrap="square">
            <a:spAutoFit/>
          </a:bodyPr>
          <a:lstStyle/>
          <a:p>
            <a:r>
              <a:rPr lang="en-US" dirty="0">
                <a:effectLst/>
                <a:latin typeface="Montserrat" panose="00000500000000000000" pitchFamily="2" charset="0"/>
              </a:rPr>
              <a:t>Select this check box if you want a </a:t>
            </a:r>
            <a:r>
              <a:rPr lang="en-US" b="1" dirty="0">
                <a:effectLst/>
                <a:latin typeface="Montserrat" panose="00000500000000000000" pitchFamily="2" charset="0"/>
              </a:rPr>
              <a:t>dollar sign </a:t>
            </a:r>
            <a:r>
              <a:rPr lang="en-US" dirty="0">
                <a:effectLst/>
                <a:latin typeface="Montserrat" panose="00000500000000000000" pitchFamily="2" charset="0"/>
              </a:rPr>
              <a:t>printed in front of each value.</a:t>
            </a:r>
          </a:p>
        </p:txBody>
      </p:sp>
      <p:cxnSp>
        <p:nvCxnSpPr>
          <p:cNvPr id="16" name="Straight Arrow Connector 15">
            <a:extLst>
              <a:ext uri="{FF2B5EF4-FFF2-40B4-BE49-F238E27FC236}">
                <a16:creationId xmlns:a16="http://schemas.microsoft.com/office/drawing/2014/main" id="{AA79A3E9-5FF4-C767-4AF3-C7D2ACA42D07}"/>
              </a:ext>
            </a:extLst>
          </p:cNvPr>
          <p:cNvCxnSpPr>
            <a:cxnSpLocks/>
          </p:cNvCxnSpPr>
          <p:nvPr/>
        </p:nvCxnSpPr>
        <p:spPr>
          <a:xfrm flipH="1">
            <a:off x="4929711" y="4457700"/>
            <a:ext cx="13948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2938205-416B-EE7F-65E3-2F8A8D9F1CB5}"/>
              </a:ext>
            </a:extLst>
          </p:cNvPr>
          <p:cNvSpPr txBox="1"/>
          <p:nvPr/>
        </p:nvSpPr>
        <p:spPr>
          <a:xfrm>
            <a:off x="13095044" y="7357760"/>
            <a:ext cx="3924300" cy="646331"/>
          </a:xfrm>
          <a:prstGeom prst="rect">
            <a:avLst/>
          </a:prstGeom>
          <a:noFill/>
        </p:spPr>
        <p:txBody>
          <a:bodyPr wrap="square">
            <a:spAutoFit/>
          </a:bodyPr>
          <a:lstStyle/>
          <a:p>
            <a:r>
              <a:rPr lang="en-US" dirty="0">
                <a:effectLst/>
                <a:latin typeface="Montserrat" panose="00000500000000000000" pitchFamily="2" charset="0"/>
              </a:rPr>
              <a:t>Select the </a:t>
            </a:r>
            <a:r>
              <a:rPr lang="en-US" b="1" dirty="0">
                <a:effectLst/>
                <a:latin typeface="Montserrat" panose="00000500000000000000" pitchFamily="2" charset="0"/>
              </a:rPr>
              <a:t>amount</a:t>
            </a:r>
            <a:r>
              <a:rPr lang="en-US" dirty="0">
                <a:effectLst/>
                <a:latin typeface="Montserrat" panose="00000500000000000000" pitchFamily="2" charset="0"/>
              </a:rPr>
              <a:t> to which you want the value rounded.</a:t>
            </a:r>
          </a:p>
        </p:txBody>
      </p:sp>
    </p:spTree>
    <p:extLst>
      <p:ext uri="{BB962C8B-B14F-4D97-AF65-F5344CB8AC3E}">
        <p14:creationId xmlns:p14="http://schemas.microsoft.com/office/powerpoint/2010/main" val="1277922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5FC290B7-A184-7822-6C56-A494754C4B59}"/>
              </a:ext>
            </a:extLst>
          </p:cNvPr>
          <p:cNvPicPr>
            <a:picLocks noChangeAspect="1"/>
          </p:cNvPicPr>
          <p:nvPr/>
        </p:nvPicPr>
        <p:blipFill>
          <a:blip r:embed="rId2"/>
          <a:stretch>
            <a:fillRect/>
          </a:stretch>
        </p:blipFill>
        <p:spPr>
          <a:xfrm>
            <a:off x="2799974" y="1930401"/>
            <a:ext cx="12688054" cy="6158923"/>
          </a:xfrm>
          <a:prstGeom prst="rect">
            <a:avLst/>
          </a:prstGeom>
          <a:ln>
            <a:noFill/>
          </a:ln>
          <a:effectLst>
            <a:softEdge rad="112500"/>
          </a:effectLst>
        </p:spPr>
      </p:pic>
      <p:sp>
        <p:nvSpPr>
          <p:cNvPr id="7" name="TextBox 6">
            <a:extLst>
              <a:ext uri="{FF2B5EF4-FFF2-40B4-BE49-F238E27FC236}">
                <a16:creationId xmlns:a16="http://schemas.microsoft.com/office/drawing/2014/main" id="{39A6CFDD-26CF-CD32-0E97-EE9CE4674887}"/>
              </a:ext>
            </a:extLst>
          </p:cNvPr>
          <p:cNvSpPr txBox="1"/>
          <p:nvPr/>
        </p:nvSpPr>
        <p:spPr>
          <a:xfrm>
            <a:off x="14184927" y="5431899"/>
            <a:ext cx="3145612" cy="3139321"/>
          </a:xfrm>
          <a:prstGeom prst="rect">
            <a:avLst/>
          </a:prstGeom>
          <a:noFill/>
        </p:spPr>
        <p:txBody>
          <a:bodyPr wrap="square">
            <a:spAutoFit/>
          </a:bodyPr>
          <a:lstStyle/>
          <a:p>
            <a:r>
              <a:rPr lang="en-US" sz="1800" dirty="0">
                <a:effectLst/>
                <a:latin typeface="Montserrat" panose="00000500000000000000" pitchFamily="2" charset="0"/>
              </a:rPr>
              <a:t>Select this check box to display this flag for the specified sales on the report. This flag indicates that a comparable was used to meet the minimum number of comparables, but the distance points exceed the maximum comparability.</a:t>
            </a:r>
          </a:p>
        </p:txBody>
      </p:sp>
      <p:sp>
        <p:nvSpPr>
          <p:cNvPr id="11" name="TextBox 10">
            <a:extLst>
              <a:ext uri="{FF2B5EF4-FFF2-40B4-BE49-F238E27FC236}">
                <a16:creationId xmlns:a16="http://schemas.microsoft.com/office/drawing/2014/main" id="{AA9041FA-291C-F0C4-59A7-2D59628FD49A}"/>
              </a:ext>
            </a:extLst>
          </p:cNvPr>
          <p:cNvSpPr txBox="1"/>
          <p:nvPr/>
        </p:nvSpPr>
        <p:spPr>
          <a:xfrm>
            <a:off x="1143000" y="5434734"/>
            <a:ext cx="2971800" cy="2862322"/>
          </a:xfrm>
          <a:prstGeom prst="rect">
            <a:avLst/>
          </a:prstGeom>
          <a:noFill/>
        </p:spPr>
        <p:txBody>
          <a:bodyPr wrap="square">
            <a:spAutoFit/>
          </a:bodyPr>
          <a:lstStyle/>
          <a:p>
            <a:r>
              <a:rPr lang="en-US" sz="1800" dirty="0">
                <a:effectLst/>
                <a:latin typeface="Montserrat" panose="00000500000000000000" pitchFamily="2" charset="0"/>
              </a:rPr>
              <a:t>Select this check box to display this flag for the specified sales on the report. This flag indicates that the difference between the actual sale price and the adjusted sale price is greater than a user-specified threshold.</a:t>
            </a:r>
          </a:p>
        </p:txBody>
      </p:sp>
    </p:spTree>
    <p:extLst>
      <p:ext uri="{BB962C8B-B14F-4D97-AF65-F5344CB8AC3E}">
        <p14:creationId xmlns:p14="http://schemas.microsoft.com/office/powerpoint/2010/main" val="2070117912"/>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EC7B41-1F5A-7D93-7D1D-937447EF8413}"/>
            </a:ext>
          </a:extLst>
        </p:cNvPr>
        <p:cNvGrpSpPr/>
        <p:nvPr/>
      </p:nvGrpSpPr>
      <p:grpSpPr>
        <a:xfrm>
          <a:off x="0" y="0"/>
          <a:ext cx="0" cy="0"/>
          <a:chOff x="0" y="0"/>
          <a:chExt cx="0" cy="0"/>
        </a:xfrm>
      </p:grpSpPr>
      <p:sp>
        <p:nvSpPr>
          <p:cNvPr id="8" name="Freeform 6">
            <a:extLst>
              <a:ext uri="{FF2B5EF4-FFF2-40B4-BE49-F238E27FC236}">
                <a16:creationId xmlns:a16="http://schemas.microsoft.com/office/drawing/2014/main" id="{3C6CA883-5DC9-1679-7829-882BDCD29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5801E270-06EF-726D-4715-2937DCA05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1D54922-9BAA-D086-5998-5F674EDDD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28947A1-E3B3-65A2-0F79-46A57851E3A5}"/>
              </a:ext>
            </a:extLst>
          </p:cNvPr>
          <p:cNvPicPr>
            <a:picLocks noChangeAspect="1"/>
          </p:cNvPicPr>
          <p:nvPr/>
        </p:nvPicPr>
        <p:blipFill>
          <a:blip r:embed="rId2"/>
          <a:stretch>
            <a:fillRect/>
          </a:stretch>
        </p:blipFill>
        <p:spPr>
          <a:xfrm>
            <a:off x="4572000" y="1489986"/>
            <a:ext cx="8150143" cy="7307027"/>
          </a:xfrm>
          <a:prstGeom prst="rect">
            <a:avLst/>
          </a:prstGeom>
        </p:spPr>
      </p:pic>
      <p:sp>
        <p:nvSpPr>
          <p:cNvPr id="4" name="TextBox 3">
            <a:extLst>
              <a:ext uri="{FF2B5EF4-FFF2-40B4-BE49-F238E27FC236}">
                <a16:creationId xmlns:a16="http://schemas.microsoft.com/office/drawing/2014/main" id="{AFEEE716-309D-D10F-1EAF-33E5564544D2}"/>
              </a:ext>
            </a:extLst>
          </p:cNvPr>
          <p:cNvSpPr txBox="1"/>
          <p:nvPr/>
        </p:nvSpPr>
        <p:spPr>
          <a:xfrm>
            <a:off x="12938662" y="3771900"/>
            <a:ext cx="3276600" cy="1754326"/>
          </a:xfrm>
          <a:prstGeom prst="rect">
            <a:avLst/>
          </a:prstGeom>
          <a:noFill/>
        </p:spPr>
        <p:txBody>
          <a:bodyPr wrap="square">
            <a:spAutoFit/>
          </a:bodyPr>
          <a:lstStyle/>
          <a:p>
            <a:r>
              <a:rPr lang="en-US" dirty="0">
                <a:latin typeface="Montserrat" panose="00000500000000000000" pitchFamily="2" charset="0"/>
              </a:rPr>
              <a:t>Select the appropriate variable from the list for the calculation definition group assigned to the market set. You can also press F4 to select a code.</a:t>
            </a:r>
          </a:p>
        </p:txBody>
      </p:sp>
    </p:spTree>
    <p:extLst>
      <p:ext uri="{BB962C8B-B14F-4D97-AF65-F5344CB8AC3E}">
        <p14:creationId xmlns:p14="http://schemas.microsoft.com/office/powerpoint/2010/main" val="2437064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descr="Graphical user interface, application&#10;&#10;Description automatically generated">
            <a:extLst>
              <a:ext uri="{FF2B5EF4-FFF2-40B4-BE49-F238E27FC236}">
                <a16:creationId xmlns:a16="http://schemas.microsoft.com/office/drawing/2014/main" id="{EFB0D90E-E7F8-3C5D-DF7B-F636C7FA3BB8}"/>
              </a:ext>
            </a:extLst>
          </p:cNvPr>
          <p:cNvPicPr>
            <a:picLocks noChangeAspect="1"/>
          </p:cNvPicPr>
          <p:nvPr/>
        </p:nvPicPr>
        <p:blipFill>
          <a:blip r:embed="rId2"/>
          <a:stretch>
            <a:fillRect/>
          </a:stretch>
        </p:blipFill>
        <p:spPr>
          <a:xfrm>
            <a:off x="1895367" y="2253067"/>
            <a:ext cx="14497269" cy="5513590"/>
          </a:xfrm>
          <a:prstGeom prst="rect">
            <a:avLst/>
          </a:prstGeom>
        </p:spPr>
      </p:pic>
    </p:spTree>
    <p:extLst>
      <p:ext uri="{BB962C8B-B14F-4D97-AF65-F5344CB8AC3E}">
        <p14:creationId xmlns:p14="http://schemas.microsoft.com/office/powerpoint/2010/main" val="388162851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5FC290B7-A184-7822-6C56-A494754C4B59}"/>
              </a:ext>
            </a:extLst>
          </p:cNvPr>
          <p:cNvPicPr>
            <a:picLocks noChangeAspect="1"/>
          </p:cNvPicPr>
          <p:nvPr/>
        </p:nvPicPr>
        <p:blipFill>
          <a:blip r:embed="rId2"/>
          <a:stretch>
            <a:fillRect/>
          </a:stretch>
        </p:blipFill>
        <p:spPr>
          <a:xfrm>
            <a:off x="2799974" y="1930401"/>
            <a:ext cx="12688054" cy="6158923"/>
          </a:xfrm>
          <a:prstGeom prst="rect">
            <a:avLst/>
          </a:prstGeom>
          <a:ln>
            <a:noFill/>
          </a:ln>
          <a:effectLst>
            <a:softEdge rad="112500"/>
          </a:effectLst>
        </p:spPr>
      </p:pic>
      <p:sp>
        <p:nvSpPr>
          <p:cNvPr id="7" name="TextBox 6">
            <a:extLst>
              <a:ext uri="{FF2B5EF4-FFF2-40B4-BE49-F238E27FC236}">
                <a16:creationId xmlns:a16="http://schemas.microsoft.com/office/drawing/2014/main" id="{39A6CFDD-26CF-CD32-0E97-EE9CE4674887}"/>
              </a:ext>
            </a:extLst>
          </p:cNvPr>
          <p:cNvSpPr txBox="1"/>
          <p:nvPr/>
        </p:nvSpPr>
        <p:spPr>
          <a:xfrm>
            <a:off x="14184927" y="5431899"/>
            <a:ext cx="3145612" cy="3139321"/>
          </a:xfrm>
          <a:prstGeom prst="rect">
            <a:avLst/>
          </a:prstGeom>
          <a:noFill/>
        </p:spPr>
        <p:txBody>
          <a:bodyPr wrap="square">
            <a:spAutoFit/>
          </a:bodyPr>
          <a:lstStyle/>
          <a:p>
            <a:r>
              <a:rPr lang="en-US" sz="1800" dirty="0">
                <a:effectLst/>
                <a:latin typeface="Montserrat" panose="00000500000000000000" pitchFamily="2" charset="0"/>
              </a:rPr>
              <a:t>Select this check box to display this flag for the specified sales on the report. This flag indicates that a comparable was used to meet the minimum number of comparables, but the distance points exceed the maximum comparability.</a:t>
            </a:r>
          </a:p>
        </p:txBody>
      </p:sp>
      <p:sp>
        <p:nvSpPr>
          <p:cNvPr id="11" name="TextBox 10">
            <a:extLst>
              <a:ext uri="{FF2B5EF4-FFF2-40B4-BE49-F238E27FC236}">
                <a16:creationId xmlns:a16="http://schemas.microsoft.com/office/drawing/2014/main" id="{AA9041FA-291C-F0C4-59A7-2D59628FD49A}"/>
              </a:ext>
            </a:extLst>
          </p:cNvPr>
          <p:cNvSpPr txBox="1"/>
          <p:nvPr/>
        </p:nvSpPr>
        <p:spPr>
          <a:xfrm>
            <a:off x="1143000" y="5434734"/>
            <a:ext cx="2971800" cy="2862322"/>
          </a:xfrm>
          <a:prstGeom prst="rect">
            <a:avLst/>
          </a:prstGeom>
          <a:noFill/>
        </p:spPr>
        <p:txBody>
          <a:bodyPr wrap="square">
            <a:spAutoFit/>
          </a:bodyPr>
          <a:lstStyle/>
          <a:p>
            <a:r>
              <a:rPr lang="en-US" sz="1800" dirty="0">
                <a:effectLst/>
                <a:latin typeface="Montserrat" panose="00000500000000000000" pitchFamily="2" charset="0"/>
              </a:rPr>
              <a:t>Select this check box to display this flag for the specified sales on the report. This flag indicates that the difference between the actual sale price and the adjusted sale price is greater than a user-specified threshold.</a:t>
            </a:r>
          </a:p>
        </p:txBody>
      </p:sp>
    </p:spTree>
    <p:extLst>
      <p:ext uri="{BB962C8B-B14F-4D97-AF65-F5344CB8AC3E}">
        <p14:creationId xmlns:p14="http://schemas.microsoft.com/office/powerpoint/2010/main" val="2070117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descr="Graphical user interface, application&#10;&#10;Description automatically generated">
            <a:extLst>
              <a:ext uri="{FF2B5EF4-FFF2-40B4-BE49-F238E27FC236}">
                <a16:creationId xmlns:a16="http://schemas.microsoft.com/office/drawing/2014/main" id="{E5C9A644-C108-3DDE-CA87-07150CF89633}"/>
              </a:ext>
            </a:extLst>
          </p:cNvPr>
          <p:cNvPicPr>
            <a:picLocks noChangeAspect="1"/>
          </p:cNvPicPr>
          <p:nvPr/>
        </p:nvPicPr>
        <p:blipFill>
          <a:blip r:embed="rId2"/>
          <a:stretch>
            <a:fillRect/>
          </a:stretch>
        </p:blipFill>
        <p:spPr>
          <a:xfrm>
            <a:off x="1895367" y="2260380"/>
            <a:ext cx="14497269" cy="5498965"/>
          </a:xfrm>
          <a:prstGeom prst="rect">
            <a:avLst/>
          </a:prstGeom>
          <a:solidFill>
            <a:schemeClr val="bg1"/>
          </a:solidFill>
        </p:spPr>
      </p:pic>
    </p:spTree>
    <p:extLst>
      <p:ext uri="{BB962C8B-B14F-4D97-AF65-F5344CB8AC3E}">
        <p14:creationId xmlns:p14="http://schemas.microsoft.com/office/powerpoint/2010/main" val="1168129131"/>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descr="Graphical user interface, application&#10;&#10;Description automatically generated">
            <a:extLst>
              <a:ext uri="{FF2B5EF4-FFF2-40B4-BE49-F238E27FC236}">
                <a16:creationId xmlns:a16="http://schemas.microsoft.com/office/drawing/2014/main" id="{EFB0D90E-E7F8-3C5D-DF7B-F636C7FA3BB8}"/>
              </a:ext>
            </a:extLst>
          </p:cNvPr>
          <p:cNvPicPr>
            <a:picLocks noChangeAspect="1"/>
          </p:cNvPicPr>
          <p:nvPr/>
        </p:nvPicPr>
        <p:blipFill>
          <a:blip r:embed="rId2"/>
          <a:stretch>
            <a:fillRect/>
          </a:stretch>
        </p:blipFill>
        <p:spPr>
          <a:xfrm>
            <a:off x="1895367" y="2253067"/>
            <a:ext cx="14497269" cy="5513590"/>
          </a:xfrm>
          <a:prstGeom prst="rect">
            <a:avLst/>
          </a:prstGeom>
        </p:spPr>
      </p:pic>
    </p:spTree>
    <p:extLst>
      <p:ext uri="{BB962C8B-B14F-4D97-AF65-F5344CB8AC3E}">
        <p14:creationId xmlns:p14="http://schemas.microsoft.com/office/powerpoint/2010/main" val="3881628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rot="-10800000">
            <a:off x="-94645" y="5684086"/>
            <a:ext cx="18477290" cy="237350"/>
            <a:chOff x="0" y="0"/>
            <a:chExt cx="44490203" cy="571500"/>
          </a:xfrm>
        </p:grpSpPr>
        <p:sp>
          <p:nvSpPr>
            <p:cNvPr id="3" name="Freeform 3"/>
            <p:cNvSpPr/>
            <p:nvPr/>
          </p:nvSpPr>
          <p:spPr>
            <a:xfrm>
              <a:off x="0" y="255270"/>
              <a:ext cx="44490202" cy="69850"/>
            </a:xfrm>
            <a:custGeom>
              <a:avLst/>
              <a:gdLst/>
              <a:ahLst/>
              <a:cxnLst/>
              <a:rect l="l" t="t" r="r" b="b"/>
              <a:pathLst>
                <a:path w="44490202" h="69850">
                  <a:moveTo>
                    <a:pt x="44199373" y="0"/>
                  </a:moveTo>
                  <a:lnTo>
                    <a:pt x="0" y="0"/>
                  </a:lnTo>
                  <a:lnTo>
                    <a:pt x="0" y="69850"/>
                  </a:lnTo>
                  <a:lnTo>
                    <a:pt x="44490202" y="69850"/>
                  </a:lnTo>
                  <a:lnTo>
                    <a:pt x="44490202" y="0"/>
                  </a:lnTo>
                  <a:close/>
                </a:path>
              </a:pathLst>
            </a:custGeom>
            <a:solidFill>
              <a:srgbClr val="AA7D66"/>
            </a:solidFill>
          </p:spPr>
          <p:txBody>
            <a:bodyPr/>
            <a:lstStyle/>
            <a:p>
              <a:endParaRPr lang="en-US"/>
            </a:p>
          </p:txBody>
        </p:sp>
      </p:grpSp>
      <p:grpSp>
        <p:nvGrpSpPr>
          <p:cNvPr id="4" name="Group 4"/>
          <p:cNvGrpSpPr/>
          <p:nvPr/>
        </p:nvGrpSpPr>
        <p:grpSpPr>
          <a:xfrm rot="-10800000">
            <a:off x="-94645" y="5684086"/>
            <a:ext cx="18477290" cy="237350"/>
            <a:chOff x="0" y="0"/>
            <a:chExt cx="44490203" cy="571500"/>
          </a:xfrm>
        </p:grpSpPr>
        <p:sp>
          <p:nvSpPr>
            <p:cNvPr id="5" name="Freeform 5"/>
            <p:cNvSpPr/>
            <p:nvPr/>
          </p:nvSpPr>
          <p:spPr>
            <a:xfrm>
              <a:off x="0" y="255270"/>
              <a:ext cx="44490202" cy="69850"/>
            </a:xfrm>
            <a:custGeom>
              <a:avLst/>
              <a:gdLst/>
              <a:ahLst/>
              <a:cxnLst/>
              <a:rect l="l" t="t" r="r" b="b"/>
              <a:pathLst>
                <a:path w="44490202" h="69850">
                  <a:moveTo>
                    <a:pt x="44199373" y="0"/>
                  </a:moveTo>
                  <a:lnTo>
                    <a:pt x="0" y="0"/>
                  </a:lnTo>
                  <a:lnTo>
                    <a:pt x="0" y="69850"/>
                  </a:lnTo>
                  <a:lnTo>
                    <a:pt x="44490202" y="69850"/>
                  </a:lnTo>
                  <a:lnTo>
                    <a:pt x="44490202" y="0"/>
                  </a:lnTo>
                  <a:close/>
                </a:path>
              </a:pathLst>
            </a:custGeom>
            <a:solidFill>
              <a:srgbClr val="AA7D66"/>
            </a:solidFill>
          </p:spPr>
          <p:txBody>
            <a:bodyPr/>
            <a:lstStyle/>
            <a:p>
              <a:endParaRPr lang="en-US"/>
            </a:p>
          </p:txBody>
        </p:sp>
      </p:grpSp>
      <p:grpSp>
        <p:nvGrpSpPr>
          <p:cNvPr id="6" name="Group 6"/>
          <p:cNvGrpSpPr/>
          <p:nvPr/>
        </p:nvGrpSpPr>
        <p:grpSpPr>
          <a:xfrm>
            <a:off x="2726876" y="2462609"/>
            <a:ext cx="1625709" cy="1625709"/>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A7D66"/>
            </a:solidFill>
          </p:spPr>
          <p:txBody>
            <a:bodyPr/>
            <a:lstStyle/>
            <a:p>
              <a:endParaRPr lang="en-US"/>
            </a:p>
          </p:txBody>
        </p:sp>
      </p:grpSp>
      <p:grpSp>
        <p:nvGrpSpPr>
          <p:cNvPr id="8" name="Group 8"/>
          <p:cNvGrpSpPr/>
          <p:nvPr/>
        </p:nvGrpSpPr>
        <p:grpSpPr>
          <a:xfrm>
            <a:off x="6404075" y="2462609"/>
            <a:ext cx="1625709" cy="162570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A7D66"/>
            </a:solidFill>
          </p:spPr>
          <p:txBody>
            <a:bodyPr/>
            <a:lstStyle/>
            <a:p>
              <a:endParaRPr lang="en-US"/>
            </a:p>
          </p:txBody>
        </p:sp>
      </p:grpSp>
      <p:grpSp>
        <p:nvGrpSpPr>
          <p:cNvPr id="10" name="Group 10"/>
          <p:cNvGrpSpPr/>
          <p:nvPr/>
        </p:nvGrpSpPr>
        <p:grpSpPr>
          <a:xfrm>
            <a:off x="4606637" y="7311031"/>
            <a:ext cx="1625709" cy="162570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A7D66"/>
            </a:solidFill>
          </p:spPr>
          <p:txBody>
            <a:bodyPr/>
            <a:lstStyle/>
            <a:p>
              <a:endParaRPr lang="en-US"/>
            </a:p>
          </p:txBody>
        </p:sp>
      </p:grpSp>
      <p:grpSp>
        <p:nvGrpSpPr>
          <p:cNvPr id="12" name="Group 12"/>
          <p:cNvGrpSpPr/>
          <p:nvPr/>
        </p:nvGrpSpPr>
        <p:grpSpPr>
          <a:xfrm>
            <a:off x="10081274" y="2462609"/>
            <a:ext cx="1625709" cy="1625709"/>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A7D66"/>
            </a:solidFill>
          </p:spPr>
          <p:txBody>
            <a:bodyPr/>
            <a:lstStyle/>
            <a:p>
              <a:endParaRPr lang="en-US"/>
            </a:p>
          </p:txBody>
        </p:sp>
      </p:grpSp>
      <p:grpSp>
        <p:nvGrpSpPr>
          <p:cNvPr id="14" name="Group 14"/>
          <p:cNvGrpSpPr/>
          <p:nvPr/>
        </p:nvGrpSpPr>
        <p:grpSpPr>
          <a:xfrm>
            <a:off x="13779977" y="2462609"/>
            <a:ext cx="1625709" cy="1625709"/>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A7D66"/>
            </a:solidFill>
          </p:spPr>
          <p:txBody>
            <a:bodyPr/>
            <a:lstStyle/>
            <a:p>
              <a:endParaRPr lang="en-US"/>
            </a:p>
          </p:txBody>
        </p:sp>
      </p:grpSp>
      <p:grpSp>
        <p:nvGrpSpPr>
          <p:cNvPr id="16" name="Group 16"/>
          <p:cNvGrpSpPr/>
          <p:nvPr/>
        </p:nvGrpSpPr>
        <p:grpSpPr>
          <a:xfrm rot="5400000">
            <a:off x="2555571" y="4953801"/>
            <a:ext cx="1968318" cy="237350"/>
            <a:chOff x="0" y="0"/>
            <a:chExt cx="4739379" cy="571500"/>
          </a:xfrm>
        </p:grpSpPr>
        <p:sp>
          <p:nvSpPr>
            <p:cNvPr id="17" name="Freeform 17"/>
            <p:cNvSpPr/>
            <p:nvPr/>
          </p:nvSpPr>
          <p:spPr>
            <a:xfrm>
              <a:off x="0" y="255270"/>
              <a:ext cx="4739379" cy="69850"/>
            </a:xfrm>
            <a:custGeom>
              <a:avLst/>
              <a:gdLst/>
              <a:ahLst/>
              <a:cxnLst/>
              <a:rect l="l" t="t" r="r" b="b"/>
              <a:pathLst>
                <a:path w="4739379" h="69850">
                  <a:moveTo>
                    <a:pt x="4448549" y="0"/>
                  </a:moveTo>
                  <a:lnTo>
                    <a:pt x="0" y="0"/>
                  </a:lnTo>
                  <a:lnTo>
                    <a:pt x="0" y="69850"/>
                  </a:lnTo>
                  <a:lnTo>
                    <a:pt x="4739379" y="69850"/>
                  </a:lnTo>
                  <a:lnTo>
                    <a:pt x="4739379" y="0"/>
                  </a:lnTo>
                  <a:close/>
                </a:path>
              </a:pathLst>
            </a:custGeom>
            <a:solidFill>
              <a:srgbClr val="AA7D66"/>
            </a:solidFill>
          </p:spPr>
          <p:txBody>
            <a:bodyPr/>
            <a:lstStyle/>
            <a:p>
              <a:endParaRPr lang="en-US"/>
            </a:p>
          </p:txBody>
        </p:sp>
      </p:grpSp>
      <p:grpSp>
        <p:nvGrpSpPr>
          <p:cNvPr id="18" name="Group 18"/>
          <p:cNvGrpSpPr/>
          <p:nvPr/>
        </p:nvGrpSpPr>
        <p:grpSpPr>
          <a:xfrm rot="5400000">
            <a:off x="6232771" y="4953801"/>
            <a:ext cx="1968318" cy="237350"/>
            <a:chOff x="0" y="0"/>
            <a:chExt cx="4739379" cy="571500"/>
          </a:xfrm>
        </p:grpSpPr>
        <p:sp>
          <p:nvSpPr>
            <p:cNvPr id="19" name="Freeform 19"/>
            <p:cNvSpPr/>
            <p:nvPr/>
          </p:nvSpPr>
          <p:spPr>
            <a:xfrm>
              <a:off x="0" y="255270"/>
              <a:ext cx="4739379" cy="69850"/>
            </a:xfrm>
            <a:custGeom>
              <a:avLst/>
              <a:gdLst/>
              <a:ahLst/>
              <a:cxnLst/>
              <a:rect l="l" t="t" r="r" b="b"/>
              <a:pathLst>
                <a:path w="4739379" h="69850">
                  <a:moveTo>
                    <a:pt x="4448549" y="0"/>
                  </a:moveTo>
                  <a:lnTo>
                    <a:pt x="0" y="0"/>
                  </a:lnTo>
                  <a:lnTo>
                    <a:pt x="0" y="69850"/>
                  </a:lnTo>
                  <a:lnTo>
                    <a:pt x="4739379" y="69850"/>
                  </a:lnTo>
                  <a:lnTo>
                    <a:pt x="4739379" y="0"/>
                  </a:lnTo>
                  <a:close/>
                </a:path>
              </a:pathLst>
            </a:custGeom>
            <a:solidFill>
              <a:srgbClr val="AA7D66"/>
            </a:solidFill>
          </p:spPr>
          <p:txBody>
            <a:bodyPr/>
            <a:lstStyle/>
            <a:p>
              <a:endParaRPr lang="en-US"/>
            </a:p>
          </p:txBody>
        </p:sp>
      </p:grpSp>
      <p:grpSp>
        <p:nvGrpSpPr>
          <p:cNvPr id="20" name="Group 20"/>
          <p:cNvGrpSpPr/>
          <p:nvPr/>
        </p:nvGrpSpPr>
        <p:grpSpPr>
          <a:xfrm rot="5400000">
            <a:off x="4435333" y="6208197"/>
            <a:ext cx="1968318" cy="237350"/>
            <a:chOff x="0" y="0"/>
            <a:chExt cx="4739379" cy="571500"/>
          </a:xfrm>
        </p:grpSpPr>
        <p:sp>
          <p:nvSpPr>
            <p:cNvPr id="21" name="Freeform 21"/>
            <p:cNvSpPr/>
            <p:nvPr/>
          </p:nvSpPr>
          <p:spPr>
            <a:xfrm>
              <a:off x="0" y="255270"/>
              <a:ext cx="4739379" cy="69850"/>
            </a:xfrm>
            <a:custGeom>
              <a:avLst/>
              <a:gdLst/>
              <a:ahLst/>
              <a:cxnLst/>
              <a:rect l="l" t="t" r="r" b="b"/>
              <a:pathLst>
                <a:path w="4739379" h="69850">
                  <a:moveTo>
                    <a:pt x="4448549" y="0"/>
                  </a:moveTo>
                  <a:lnTo>
                    <a:pt x="0" y="0"/>
                  </a:lnTo>
                  <a:lnTo>
                    <a:pt x="0" y="69850"/>
                  </a:lnTo>
                  <a:lnTo>
                    <a:pt x="4739379" y="69850"/>
                  </a:lnTo>
                  <a:lnTo>
                    <a:pt x="4739379" y="0"/>
                  </a:lnTo>
                  <a:close/>
                </a:path>
              </a:pathLst>
            </a:custGeom>
            <a:solidFill>
              <a:srgbClr val="AA7D66"/>
            </a:solidFill>
          </p:spPr>
          <p:txBody>
            <a:bodyPr/>
            <a:lstStyle/>
            <a:p>
              <a:endParaRPr lang="en-US"/>
            </a:p>
          </p:txBody>
        </p:sp>
      </p:grpSp>
      <p:grpSp>
        <p:nvGrpSpPr>
          <p:cNvPr id="22" name="Group 22"/>
          <p:cNvGrpSpPr/>
          <p:nvPr/>
        </p:nvGrpSpPr>
        <p:grpSpPr>
          <a:xfrm rot="5400000">
            <a:off x="9909970" y="4953801"/>
            <a:ext cx="1968318" cy="237350"/>
            <a:chOff x="0" y="0"/>
            <a:chExt cx="4739379" cy="571500"/>
          </a:xfrm>
        </p:grpSpPr>
        <p:sp>
          <p:nvSpPr>
            <p:cNvPr id="23" name="Freeform 23"/>
            <p:cNvSpPr/>
            <p:nvPr/>
          </p:nvSpPr>
          <p:spPr>
            <a:xfrm>
              <a:off x="0" y="255270"/>
              <a:ext cx="4739379" cy="69850"/>
            </a:xfrm>
            <a:custGeom>
              <a:avLst/>
              <a:gdLst/>
              <a:ahLst/>
              <a:cxnLst/>
              <a:rect l="l" t="t" r="r" b="b"/>
              <a:pathLst>
                <a:path w="4739379" h="69850">
                  <a:moveTo>
                    <a:pt x="4448549" y="0"/>
                  </a:moveTo>
                  <a:lnTo>
                    <a:pt x="0" y="0"/>
                  </a:lnTo>
                  <a:lnTo>
                    <a:pt x="0" y="69850"/>
                  </a:lnTo>
                  <a:lnTo>
                    <a:pt x="4739379" y="69850"/>
                  </a:lnTo>
                  <a:lnTo>
                    <a:pt x="4739379" y="0"/>
                  </a:lnTo>
                  <a:close/>
                </a:path>
              </a:pathLst>
            </a:custGeom>
            <a:solidFill>
              <a:srgbClr val="AA7D66"/>
            </a:solidFill>
          </p:spPr>
          <p:txBody>
            <a:bodyPr/>
            <a:lstStyle/>
            <a:p>
              <a:endParaRPr lang="en-US"/>
            </a:p>
          </p:txBody>
        </p:sp>
      </p:grpSp>
      <p:grpSp>
        <p:nvGrpSpPr>
          <p:cNvPr id="24" name="Group 24"/>
          <p:cNvGrpSpPr/>
          <p:nvPr/>
        </p:nvGrpSpPr>
        <p:grpSpPr>
          <a:xfrm rot="5400000">
            <a:off x="13608673" y="4953801"/>
            <a:ext cx="1968318" cy="237350"/>
            <a:chOff x="0" y="0"/>
            <a:chExt cx="4739379" cy="571500"/>
          </a:xfrm>
        </p:grpSpPr>
        <p:sp>
          <p:nvSpPr>
            <p:cNvPr id="25" name="Freeform 25"/>
            <p:cNvSpPr/>
            <p:nvPr/>
          </p:nvSpPr>
          <p:spPr>
            <a:xfrm>
              <a:off x="0" y="255270"/>
              <a:ext cx="4739379" cy="69850"/>
            </a:xfrm>
            <a:custGeom>
              <a:avLst/>
              <a:gdLst/>
              <a:ahLst/>
              <a:cxnLst/>
              <a:rect l="l" t="t" r="r" b="b"/>
              <a:pathLst>
                <a:path w="4739379" h="69850">
                  <a:moveTo>
                    <a:pt x="4448549" y="0"/>
                  </a:moveTo>
                  <a:lnTo>
                    <a:pt x="0" y="0"/>
                  </a:lnTo>
                  <a:lnTo>
                    <a:pt x="0" y="69850"/>
                  </a:lnTo>
                  <a:lnTo>
                    <a:pt x="4739379" y="69850"/>
                  </a:lnTo>
                  <a:lnTo>
                    <a:pt x="4739379" y="0"/>
                  </a:lnTo>
                  <a:close/>
                </a:path>
              </a:pathLst>
            </a:custGeom>
            <a:solidFill>
              <a:srgbClr val="AA7D66"/>
            </a:solidFill>
          </p:spPr>
          <p:txBody>
            <a:bodyPr/>
            <a:lstStyle/>
            <a:p>
              <a:endParaRPr lang="en-US"/>
            </a:p>
          </p:txBody>
        </p:sp>
      </p:grpSp>
      <p:sp>
        <p:nvSpPr>
          <p:cNvPr id="26" name="TextBox 26"/>
          <p:cNvSpPr txBox="1"/>
          <p:nvPr/>
        </p:nvSpPr>
        <p:spPr>
          <a:xfrm>
            <a:off x="3055411" y="3074596"/>
            <a:ext cx="968640" cy="571693"/>
          </a:xfrm>
          <a:prstGeom prst="rect">
            <a:avLst/>
          </a:prstGeom>
        </p:spPr>
        <p:txBody>
          <a:bodyPr lIns="0" tIns="0" rIns="0" bIns="0" rtlCol="0" anchor="t">
            <a:spAutoFit/>
          </a:bodyPr>
          <a:lstStyle/>
          <a:p>
            <a:pPr algn="ctr">
              <a:lnSpc>
                <a:spcPts val="4470"/>
              </a:lnSpc>
              <a:spcBef>
                <a:spcPct val="0"/>
              </a:spcBef>
            </a:pPr>
            <a:r>
              <a:rPr lang="en-US" sz="4063" b="1">
                <a:solidFill>
                  <a:srgbClr val="E8E3DA"/>
                </a:solidFill>
                <a:latin typeface="Montserrat Semi-Bold"/>
                <a:ea typeface="Montserrat Semi-Bold"/>
                <a:cs typeface="Montserrat Semi-Bold"/>
                <a:sym typeface="Montserrat Semi-Bold"/>
              </a:rPr>
              <a:t>01</a:t>
            </a:r>
          </a:p>
        </p:txBody>
      </p:sp>
      <p:sp>
        <p:nvSpPr>
          <p:cNvPr id="27" name="TextBox 27"/>
          <p:cNvSpPr txBox="1"/>
          <p:nvPr/>
        </p:nvSpPr>
        <p:spPr>
          <a:xfrm>
            <a:off x="6742401" y="3083198"/>
            <a:ext cx="968640" cy="571693"/>
          </a:xfrm>
          <a:prstGeom prst="rect">
            <a:avLst/>
          </a:prstGeom>
        </p:spPr>
        <p:txBody>
          <a:bodyPr lIns="0" tIns="0" rIns="0" bIns="0" rtlCol="0" anchor="t">
            <a:spAutoFit/>
          </a:bodyPr>
          <a:lstStyle/>
          <a:p>
            <a:pPr algn="ctr">
              <a:lnSpc>
                <a:spcPts val="4470"/>
              </a:lnSpc>
              <a:spcBef>
                <a:spcPct val="0"/>
              </a:spcBef>
            </a:pPr>
            <a:r>
              <a:rPr lang="en-US" sz="4063" b="1">
                <a:solidFill>
                  <a:srgbClr val="E8E3DA"/>
                </a:solidFill>
                <a:latin typeface="Montserrat Semi-Bold"/>
                <a:ea typeface="Montserrat Semi-Bold"/>
                <a:cs typeface="Montserrat Semi-Bold"/>
                <a:sym typeface="Montserrat Semi-Bold"/>
              </a:rPr>
              <a:t>03</a:t>
            </a:r>
          </a:p>
        </p:txBody>
      </p:sp>
      <p:sp>
        <p:nvSpPr>
          <p:cNvPr id="28" name="TextBox 28"/>
          <p:cNvSpPr txBox="1"/>
          <p:nvPr/>
        </p:nvSpPr>
        <p:spPr>
          <a:xfrm>
            <a:off x="4935172" y="7931620"/>
            <a:ext cx="968640" cy="571693"/>
          </a:xfrm>
          <a:prstGeom prst="rect">
            <a:avLst/>
          </a:prstGeom>
        </p:spPr>
        <p:txBody>
          <a:bodyPr lIns="0" tIns="0" rIns="0" bIns="0" rtlCol="0" anchor="t">
            <a:spAutoFit/>
          </a:bodyPr>
          <a:lstStyle/>
          <a:p>
            <a:pPr algn="ctr">
              <a:lnSpc>
                <a:spcPts val="4470"/>
              </a:lnSpc>
              <a:spcBef>
                <a:spcPct val="0"/>
              </a:spcBef>
            </a:pPr>
            <a:r>
              <a:rPr lang="en-US" sz="4063" b="1">
                <a:solidFill>
                  <a:srgbClr val="E8E3DA"/>
                </a:solidFill>
                <a:latin typeface="Montserrat Semi-Bold"/>
                <a:ea typeface="Montserrat Semi-Bold"/>
                <a:cs typeface="Montserrat Semi-Bold"/>
                <a:sym typeface="Montserrat Semi-Bold"/>
              </a:rPr>
              <a:t>02</a:t>
            </a:r>
          </a:p>
        </p:txBody>
      </p:sp>
      <p:sp>
        <p:nvSpPr>
          <p:cNvPr id="29" name="TextBox 29"/>
          <p:cNvSpPr txBox="1"/>
          <p:nvPr/>
        </p:nvSpPr>
        <p:spPr>
          <a:xfrm>
            <a:off x="10419600" y="3083198"/>
            <a:ext cx="968640" cy="571693"/>
          </a:xfrm>
          <a:prstGeom prst="rect">
            <a:avLst/>
          </a:prstGeom>
        </p:spPr>
        <p:txBody>
          <a:bodyPr lIns="0" tIns="0" rIns="0" bIns="0" rtlCol="0" anchor="t">
            <a:spAutoFit/>
          </a:bodyPr>
          <a:lstStyle/>
          <a:p>
            <a:pPr algn="ctr">
              <a:lnSpc>
                <a:spcPts val="4470"/>
              </a:lnSpc>
              <a:spcBef>
                <a:spcPct val="0"/>
              </a:spcBef>
            </a:pPr>
            <a:r>
              <a:rPr lang="en-US" sz="4063" b="1">
                <a:solidFill>
                  <a:srgbClr val="E8E3DA"/>
                </a:solidFill>
                <a:latin typeface="Montserrat Semi-Bold"/>
                <a:ea typeface="Montserrat Semi-Bold"/>
                <a:cs typeface="Montserrat Semi-Bold"/>
                <a:sym typeface="Montserrat Semi-Bold"/>
              </a:rPr>
              <a:t>05</a:t>
            </a:r>
          </a:p>
        </p:txBody>
      </p:sp>
      <p:sp>
        <p:nvSpPr>
          <p:cNvPr id="30" name="TextBox 30"/>
          <p:cNvSpPr txBox="1"/>
          <p:nvPr/>
        </p:nvSpPr>
        <p:spPr>
          <a:xfrm>
            <a:off x="14118304" y="3083198"/>
            <a:ext cx="968640" cy="571693"/>
          </a:xfrm>
          <a:prstGeom prst="rect">
            <a:avLst/>
          </a:prstGeom>
        </p:spPr>
        <p:txBody>
          <a:bodyPr lIns="0" tIns="0" rIns="0" bIns="0" rtlCol="0" anchor="t">
            <a:spAutoFit/>
          </a:bodyPr>
          <a:lstStyle/>
          <a:p>
            <a:pPr algn="ctr">
              <a:lnSpc>
                <a:spcPts val="4470"/>
              </a:lnSpc>
              <a:spcBef>
                <a:spcPct val="0"/>
              </a:spcBef>
            </a:pPr>
            <a:r>
              <a:rPr lang="en-US" sz="4063" b="1">
                <a:solidFill>
                  <a:srgbClr val="E8E3DA"/>
                </a:solidFill>
                <a:latin typeface="Montserrat Semi-Bold"/>
                <a:ea typeface="Montserrat Semi-Bold"/>
                <a:cs typeface="Montserrat Semi-Bold"/>
                <a:sym typeface="Montserrat Semi-Bold"/>
              </a:rPr>
              <a:t>07</a:t>
            </a:r>
          </a:p>
        </p:txBody>
      </p:sp>
      <p:grpSp>
        <p:nvGrpSpPr>
          <p:cNvPr id="31" name="Group 31"/>
          <p:cNvGrpSpPr/>
          <p:nvPr/>
        </p:nvGrpSpPr>
        <p:grpSpPr>
          <a:xfrm rot="5400000">
            <a:off x="8151239" y="6374054"/>
            <a:ext cx="1968318" cy="237350"/>
            <a:chOff x="0" y="0"/>
            <a:chExt cx="4739379" cy="571500"/>
          </a:xfrm>
        </p:grpSpPr>
        <p:sp>
          <p:nvSpPr>
            <p:cNvPr id="32" name="Freeform 32"/>
            <p:cNvSpPr/>
            <p:nvPr/>
          </p:nvSpPr>
          <p:spPr>
            <a:xfrm>
              <a:off x="0" y="255270"/>
              <a:ext cx="4739379" cy="69850"/>
            </a:xfrm>
            <a:custGeom>
              <a:avLst/>
              <a:gdLst/>
              <a:ahLst/>
              <a:cxnLst/>
              <a:rect l="l" t="t" r="r" b="b"/>
              <a:pathLst>
                <a:path w="4739379" h="69850">
                  <a:moveTo>
                    <a:pt x="4448549" y="0"/>
                  </a:moveTo>
                  <a:lnTo>
                    <a:pt x="0" y="0"/>
                  </a:lnTo>
                  <a:lnTo>
                    <a:pt x="0" y="69850"/>
                  </a:lnTo>
                  <a:lnTo>
                    <a:pt x="4739379" y="69850"/>
                  </a:lnTo>
                  <a:lnTo>
                    <a:pt x="4739379" y="0"/>
                  </a:lnTo>
                  <a:close/>
                </a:path>
              </a:pathLst>
            </a:custGeom>
            <a:solidFill>
              <a:srgbClr val="AA7D66"/>
            </a:solidFill>
          </p:spPr>
          <p:txBody>
            <a:bodyPr/>
            <a:lstStyle/>
            <a:p>
              <a:endParaRPr lang="en-US"/>
            </a:p>
          </p:txBody>
        </p:sp>
      </p:grpSp>
      <p:grpSp>
        <p:nvGrpSpPr>
          <p:cNvPr id="33" name="Group 33"/>
          <p:cNvGrpSpPr/>
          <p:nvPr/>
        </p:nvGrpSpPr>
        <p:grpSpPr>
          <a:xfrm rot="5400000">
            <a:off x="11849943" y="6374054"/>
            <a:ext cx="1968318" cy="237350"/>
            <a:chOff x="0" y="0"/>
            <a:chExt cx="4739379" cy="571500"/>
          </a:xfrm>
        </p:grpSpPr>
        <p:sp>
          <p:nvSpPr>
            <p:cNvPr id="34" name="Freeform 34"/>
            <p:cNvSpPr/>
            <p:nvPr/>
          </p:nvSpPr>
          <p:spPr>
            <a:xfrm>
              <a:off x="0" y="255270"/>
              <a:ext cx="4739379" cy="69850"/>
            </a:xfrm>
            <a:custGeom>
              <a:avLst/>
              <a:gdLst/>
              <a:ahLst/>
              <a:cxnLst/>
              <a:rect l="l" t="t" r="r" b="b"/>
              <a:pathLst>
                <a:path w="4739379" h="69850">
                  <a:moveTo>
                    <a:pt x="4448549" y="0"/>
                  </a:moveTo>
                  <a:lnTo>
                    <a:pt x="0" y="0"/>
                  </a:lnTo>
                  <a:lnTo>
                    <a:pt x="0" y="69850"/>
                  </a:lnTo>
                  <a:lnTo>
                    <a:pt x="4739379" y="69850"/>
                  </a:lnTo>
                  <a:lnTo>
                    <a:pt x="4739379" y="0"/>
                  </a:lnTo>
                  <a:close/>
                </a:path>
              </a:pathLst>
            </a:custGeom>
            <a:solidFill>
              <a:srgbClr val="AA7D66"/>
            </a:solidFill>
          </p:spPr>
          <p:txBody>
            <a:bodyPr/>
            <a:lstStyle/>
            <a:p>
              <a:endParaRPr lang="en-US"/>
            </a:p>
          </p:txBody>
        </p:sp>
      </p:grpSp>
      <p:grpSp>
        <p:nvGrpSpPr>
          <p:cNvPr id="35" name="Group 35"/>
          <p:cNvGrpSpPr/>
          <p:nvPr/>
        </p:nvGrpSpPr>
        <p:grpSpPr>
          <a:xfrm>
            <a:off x="8322544" y="7461141"/>
            <a:ext cx="1625709" cy="1625709"/>
            <a:chOff x="0" y="0"/>
            <a:chExt cx="6350000" cy="6350000"/>
          </a:xfrm>
        </p:grpSpPr>
        <p:sp>
          <p:nvSpPr>
            <p:cNvPr id="36" name="Freeform 3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A7D66"/>
            </a:solidFill>
          </p:spPr>
          <p:txBody>
            <a:bodyPr/>
            <a:lstStyle/>
            <a:p>
              <a:endParaRPr lang="en-US"/>
            </a:p>
          </p:txBody>
        </p:sp>
      </p:grpSp>
      <p:grpSp>
        <p:nvGrpSpPr>
          <p:cNvPr id="37" name="Group 37"/>
          <p:cNvGrpSpPr/>
          <p:nvPr/>
        </p:nvGrpSpPr>
        <p:grpSpPr>
          <a:xfrm>
            <a:off x="12021247" y="7461141"/>
            <a:ext cx="1625709" cy="1625709"/>
            <a:chOff x="0" y="0"/>
            <a:chExt cx="6350000" cy="6350000"/>
          </a:xfrm>
        </p:grpSpPr>
        <p:sp>
          <p:nvSpPr>
            <p:cNvPr id="38" name="Freeform 3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A7D66"/>
            </a:solidFill>
          </p:spPr>
          <p:txBody>
            <a:bodyPr/>
            <a:lstStyle/>
            <a:p>
              <a:endParaRPr lang="en-US"/>
            </a:p>
          </p:txBody>
        </p:sp>
      </p:grpSp>
      <p:sp>
        <p:nvSpPr>
          <p:cNvPr id="39" name="TextBox 39"/>
          <p:cNvSpPr txBox="1"/>
          <p:nvPr/>
        </p:nvSpPr>
        <p:spPr>
          <a:xfrm>
            <a:off x="8708820" y="8012917"/>
            <a:ext cx="853158" cy="571693"/>
          </a:xfrm>
          <a:prstGeom prst="rect">
            <a:avLst/>
          </a:prstGeom>
        </p:spPr>
        <p:txBody>
          <a:bodyPr lIns="0" tIns="0" rIns="0" bIns="0" rtlCol="0" anchor="t">
            <a:spAutoFit/>
          </a:bodyPr>
          <a:lstStyle/>
          <a:p>
            <a:pPr algn="ctr">
              <a:lnSpc>
                <a:spcPts val="4470"/>
              </a:lnSpc>
              <a:spcBef>
                <a:spcPct val="0"/>
              </a:spcBef>
            </a:pPr>
            <a:r>
              <a:rPr lang="en-US" sz="4063" b="1">
                <a:solidFill>
                  <a:srgbClr val="E8E3DA"/>
                </a:solidFill>
                <a:latin typeface="Montserrat Semi-Bold"/>
                <a:ea typeface="Montserrat Semi-Bold"/>
                <a:cs typeface="Montserrat Semi-Bold"/>
                <a:sym typeface="Montserrat Semi-Bold"/>
              </a:rPr>
              <a:t>04</a:t>
            </a:r>
          </a:p>
        </p:txBody>
      </p:sp>
      <p:sp>
        <p:nvSpPr>
          <p:cNvPr id="40" name="TextBox 40"/>
          <p:cNvSpPr txBox="1"/>
          <p:nvPr/>
        </p:nvSpPr>
        <p:spPr>
          <a:xfrm>
            <a:off x="12407523" y="8012917"/>
            <a:ext cx="853158" cy="571693"/>
          </a:xfrm>
          <a:prstGeom prst="rect">
            <a:avLst/>
          </a:prstGeom>
        </p:spPr>
        <p:txBody>
          <a:bodyPr lIns="0" tIns="0" rIns="0" bIns="0" rtlCol="0" anchor="t">
            <a:spAutoFit/>
          </a:bodyPr>
          <a:lstStyle/>
          <a:p>
            <a:pPr algn="ctr">
              <a:lnSpc>
                <a:spcPts val="4470"/>
              </a:lnSpc>
              <a:spcBef>
                <a:spcPct val="0"/>
              </a:spcBef>
            </a:pPr>
            <a:r>
              <a:rPr lang="en-US" sz="4063" b="1">
                <a:solidFill>
                  <a:srgbClr val="E8E3DA"/>
                </a:solidFill>
                <a:latin typeface="Montserrat Semi-Bold"/>
                <a:ea typeface="Montserrat Semi-Bold"/>
                <a:cs typeface="Montserrat Semi-Bold"/>
                <a:sym typeface="Montserrat Semi-Bold"/>
              </a:rPr>
              <a:t>06</a:t>
            </a:r>
          </a:p>
        </p:txBody>
      </p:sp>
      <p:sp>
        <p:nvSpPr>
          <p:cNvPr id="41" name="TextBox 41"/>
          <p:cNvSpPr txBox="1"/>
          <p:nvPr/>
        </p:nvSpPr>
        <p:spPr>
          <a:xfrm>
            <a:off x="2492407" y="6319389"/>
            <a:ext cx="2114231" cy="666849"/>
          </a:xfrm>
          <a:prstGeom prst="rect">
            <a:avLst/>
          </a:prstGeom>
        </p:spPr>
        <p:txBody>
          <a:bodyPr lIns="0" tIns="0" rIns="0" bIns="0" rtlCol="0" anchor="t">
            <a:spAutoFit/>
          </a:bodyPr>
          <a:lstStyle/>
          <a:p>
            <a:pPr algn="ctr">
              <a:lnSpc>
                <a:spcPts val="2582"/>
              </a:lnSpc>
            </a:pPr>
            <a:r>
              <a:rPr lang="en-US" sz="2347" dirty="0">
                <a:solidFill>
                  <a:srgbClr val="4B4B3D"/>
                </a:solidFill>
                <a:latin typeface="Belleza"/>
                <a:ea typeface="Belleza"/>
                <a:cs typeface="Belleza"/>
                <a:sym typeface="Belleza"/>
              </a:rPr>
              <a:t>Update the correct tax year</a:t>
            </a:r>
          </a:p>
        </p:txBody>
      </p:sp>
      <p:sp>
        <p:nvSpPr>
          <p:cNvPr id="42" name="TextBox 42"/>
          <p:cNvSpPr txBox="1"/>
          <p:nvPr/>
        </p:nvSpPr>
        <p:spPr>
          <a:xfrm>
            <a:off x="6159814" y="6319389"/>
            <a:ext cx="2114231" cy="1333698"/>
          </a:xfrm>
          <a:prstGeom prst="rect">
            <a:avLst/>
          </a:prstGeom>
        </p:spPr>
        <p:txBody>
          <a:bodyPr lIns="0" tIns="0" rIns="0" bIns="0" rtlCol="0" anchor="t">
            <a:spAutoFit/>
          </a:bodyPr>
          <a:lstStyle/>
          <a:p>
            <a:pPr algn="ctr">
              <a:lnSpc>
                <a:spcPts val="2582"/>
              </a:lnSpc>
            </a:pPr>
            <a:r>
              <a:rPr lang="en-US" sz="2347" dirty="0">
                <a:solidFill>
                  <a:srgbClr val="4B4B3D"/>
                </a:solidFill>
                <a:latin typeface="Belleza"/>
                <a:ea typeface="Belleza"/>
                <a:cs typeface="Belleza"/>
                <a:sym typeface="Belleza"/>
              </a:rPr>
              <a:t>Double check the formatting when copying &amp; pasting</a:t>
            </a:r>
          </a:p>
        </p:txBody>
      </p:sp>
      <p:sp>
        <p:nvSpPr>
          <p:cNvPr id="43" name="TextBox 43"/>
          <p:cNvSpPr txBox="1"/>
          <p:nvPr/>
        </p:nvSpPr>
        <p:spPr>
          <a:xfrm>
            <a:off x="9837013" y="6319389"/>
            <a:ext cx="2114231" cy="333425"/>
          </a:xfrm>
          <a:prstGeom prst="rect">
            <a:avLst/>
          </a:prstGeom>
        </p:spPr>
        <p:txBody>
          <a:bodyPr lIns="0" tIns="0" rIns="0" bIns="0" rtlCol="0" anchor="t">
            <a:spAutoFit/>
          </a:bodyPr>
          <a:lstStyle/>
          <a:p>
            <a:pPr algn="ctr">
              <a:lnSpc>
                <a:spcPts val="2582"/>
              </a:lnSpc>
            </a:pPr>
            <a:r>
              <a:rPr lang="en-US" sz="2347" dirty="0">
                <a:solidFill>
                  <a:srgbClr val="4B4B3D"/>
                </a:solidFill>
                <a:latin typeface="Belleza"/>
                <a:ea typeface="Belleza"/>
                <a:cs typeface="Belleza"/>
                <a:sym typeface="Belleza"/>
              </a:rPr>
              <a:t>*</a:t>
            </a:r>
          </a:p>
        </p:txBody>
      </p:sp>
      <p:sp>
        <p:nvSpPr>
          <p:cNvPr id="44" name="TextBox 44"/>
          <p:cNvSpPr txBox="1"/>
          <p:nvPr/>
        </p:nvSpPr>
        <p:spPr>
          <a:xfrm>
            <a:off x="13535717" y="6319389"/>
            <a:ext cx="2114231" cy="333425"/>
          </a:xfrm>
          <a:prstGeom prst="rect">
            <a:avLst/>
          </a:prstGeom>
        </p:spPr>
        <p:txBody>
          <a:bodyPr lIns="0" tIns="0" rIns="0" bIns="0" rtlCol="0" anchor="t">
            <a:spAutoFit/>
          </a:bodyPr>
          <a:lstStyle/>
          <a:p>
            <a:pPr algn="ctr">
              <a:lnSpc>
                <a:spcPts val="2582"/>
              </a:lnSpc>
            </a:pPr>
            <a:r>
              <a:rPr lang="en-US" sz="2347" dirty="0">
                <a:solidFill>
                  <a:srgbClr val="4B4B3D"/>
                </a:solidFill>
                <a:latin typeface="Belleza"/>
                <a:ea typeface="Belleza"/>
                <a:cs typeface="Belleza"/>
                <a:sym typeface="Belleza"/>
              </a:rPr>
              <a:t>*</a:t>
            </a:r>
          </a:p>
        </p:txBody>
      </p:sp>
      <p:sp>
        <p:nvSpPr>
          <p:cNvPr id="45" name="TextBox 45"/>
          <p:cNvSpPr txBox="1"/>
          <p:nvPr/>
        </p:nvSpPr>
        <p:spPr>
          <a:xfrm>
            <a:off x="4375035" y="3684159"/>
            <a:ext cx="2114231" cy="1333698"/>
          </a:xfrm>
          <a:prstGeom prst="rect">
            <a:avLst/>
          </a:prstGeom>
        </p:spPr>
        <p:txBody>
          <a:bodyPr lIns="0" tIns="0" rIns="0" bIns="0" rtlCol="0" anchor="t">
            <a:spAutoFit/>
          </a:bodyPr>
          <a:lstStyle/>
          <a:p>
            <a:pPr algn="ctr">
              <a:lnSpc>
                <a:spcPts val="2582"/>
              </a:lnSpc>
            </a:pPr>
            <a:r>
              <a:rPr lang="en-US" sz="2347" dirty="0">
                <a:solidFill>
                  <a:srgbClr val="4B4B3D"/>
                </a:solidFill>
                <a:latin typeface="Belleza"/>
                <a:ea typeface="Belleza"/>
                <a:cs typeface="Belleza"/>
                <a:sym typeface="Belleza"/>
              </a:rPr>
              <a:t>Named Tables are not versioned – save versions in Excel if needed</a:t>
            </a:r>
          </a:p>
        </p:txBody>
      </p:sp>
      <p:sp>
        <p:nvSpPr>
          <p:cNvPr id="46" name="TextBox 46"/>
          <p:cNvSpPr txBox="1"/>
          <p:nvPr/>
        </p:nvSpPr>
        <p:spPr>
          <a:xfrm>
            <a:off x="8086885" y="4405690"/>
            <a:ext cx="2114231" cy="1000274"/>
          </a:xfrm>
          <a:prstGeom prst="rect">
            <a:avLst/>
          </a:prstGeom>
        </p:spPr>
        <p:txBody>
          <a:bodyPr lIns="0" tIns="0" rIns="0" bIns="0" rtlCol="0" anchor="t">
            <a:spAutoFit/>
          </a:bodyPr>
          <a:lstStyle/>
          <a:p>
            <a:pPr algn="ctr">
              <a:lnSpc>
                <a:spcPts val="2582"/>
              </a:lnSpc>
            </a:pPr>
            <a:r>
              <a:rPr lang="en-US" sz="2347" dirty="0">
                <a:solidFill>
                  <a:srgbClr val="4B4B3D"/>
                </a:solidFill>
                <a:latin typeface="Belleza"/>
                <a:ea typeface="Belleza"/>
                <a:cs typeface="Belleza"/>
                <a:sym typeface="Belleza"/>
              </a:rPr>
              <a:t>Make sure the Calc Statements stay in order</a:t>
            </a:r>
          </a:p>
        </p:txBody>
      </p:sp>
      <p:sp>
        <p:nvSpPr>
          <p:cNvPr id="47" name="TextBox 47"/>
          <p:cNvSpPr txBox="1"/>
          <p:nvPr/>
        </p:nvSpPr>
        <p:spPr>
          <a:xfrm>
            <a:off x="11776986" y="4405690"/>
            <a:ext cx="2114231" cy="333425"/>
          </a:xfrm>
          <a:prstGeom prst="rect">
            <a:avLst/>
          </a:prstGeom>
        </p:spPr>
        <p:txBody>
          <a:bodyPr lIns="0" tIns="0" rIns="0" bIns="0" rtlCol="0" anchor="t">
            <a:spAutoFit/>
          </a:bodyPr>
          <a:lstStyle/>
          <a:p>
            <a:pPr algn="ctr">
              <a:lnSpc>
                <a:spcPts val="2582"/>
              </a:lnSpc>
            </a:pPr>
            <a:r>
              <a:rPr lang="en-US" sz="2347" dirty="0">
                <a:solidFill>
                  <a:srgbClr val="4B4B3D"/>
                </a:solidFill>
                <a:latin typeface="Belleza"/>
                <a:ea typeface="Belleza"/>
                <a:cs typeface="Belleza"/>
                <a:sym typeface="Belleza"/>
              </a:rPr>
              <a:t>*</a:t>
            </a:r>
          </a:p>
        </p:txBody>
      </p:sp>
      <p:sp>
        <p:nvSpPr>
          <p:cNvPr id="49" name="TextBox 49"/>
          <p:cNvSpPr txBox="1"/>
          <p:nvPr/>
        </p:nvSpPr>
        <p:spPr>
          <a:xfrm>
            <a:off x="915230" y="771869"/>
            <a:ext cx="5942770" cy="564257"/>
          </a:xfrm>
          <a:prstGeom prst="rect">
            <a:avLst/>
          </a:prstGeom>
        </p:spPr>
        <p:txBody>
          <a:bodyPr wrap="square" lIns="0" tIns="0" rIns="0" bIns="0" rtlCol="0" anchor="t">
            <a:spAutoFit/>
          </a:bodyPr>
          <a:lstStyle/>
          <a:p>
            <a:pPr algn="l">
              <a:lnSpc>
                <a:spcPts val="4395"/>
              </a:lnSpc>
            </a:pPr>
            <a:r>
              <a:rPr lang="en-US" sz="3995" b="1" dirty="0">
                <a:solidFill>
                  <a:srgbClr val="4B4B3D"/>
                </a:solidFill>
                <a:latin typeface="Montserrat Ultra-Bold"/>
                <a:ea typeface="Montserrat Ultra-Bold"/>
                <a:cs typeface="Montserrat Ultra-Bold"/>
                <a:sym typeface="Montserrat Ultra-Bold"/>
              </a:rPr>
              <a:t>Named Table Tips</a:t>
            </a:r>
          </a:p>
        </p:txBody>
      </p:sp>
      <p:sp>
        <p:nvSpPr>
          <p:cNvPr id="50" name="TextBox 14">
            <a:extLst>
              <a:ext uri="{FF2B5EF4-FFF2-40B4-BE49-F238E27FC236}">
                <a16:creationId xmlns:a16="http://schemas.microsoft.com/office/drawing/2014/main" id="{E27797D9-E3E3-F22C-DEA6-483596E4F7EA}"/>
              </a:ext>
            </a:extLst>
          </p:cNvPr>
          <p:cNvSpPr txBox="1"/>
          <p:nvPr/>
        </p:nvSpPr>
        <p:spPr>
          <a:xfrm>
            <a:off x="12573000" y="539159"/>
            <a:ext cx="5376481" cy="193264"/>
          </a:xfrm>
          <a:prstGeom prst="rect">
            <a:avLst/>
          </a:prstGeom>
        </p:spPr>
        <p:txBody>
          <a:bodyPr lIns="0" tIns="0" rIns="0" bIns="0" rtlCol="0" anchor="t">
            <a:spAutoFit/>
          </a:bodyPr>
          <a:lstStyle/>
          <a:p>
            <a:pPr algn="r">
              <a:lnSpc>
                <a:spcPts val="1463"/>
              </a:lnSpc>
            </a:pPr>
            <a:r>
              <a:rPr lang="en-US" sz="1330" spc="532" dirty="0">
                <a:solidFill>
                  <a:srgbClr val="AA7D66"/>
                </a:solidFill>
                <a:latin typeface="Montserrat Medium"/>
                <a:ea typeface="Montserrat Medium"/>
                <a:cs typeface="Montserrat Medium"/>
                <a:sym typeface="Montserrat Medium"/>
              </a:rPr>
              <a:t>2024 ORION USERS CONFERENCE</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7799" y="1377399"/>
            <a:ext cx="1059191" cy="879530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676818" y="965200"/>
            <a:ext cx="630461" cy="85033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7580" y="965200"/>
            <a:ext cx="16400255" cy="8087916"/>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descr="Graphical user interface, application&#10;&#10;Description automatically generated">
            <a:extLst>
              <a:ext uri="{FF2B5EF4-FFF2-40B4-BE49-F238E27FC236}">
                <a16:creationId xmlns:a16="http://schemas.microsoft.com/office/drawing/2014/main" id="{E5C9A644-C108-3DDE-CA87-07150CF89633}"/>
              </a:ext>
            </a:extLst>
          </p:cNvPr>
          <p:cNvPicPr>
            <a:picLocks noChangeAspect="1"/>
          </p:cNvPicPr>
          <p:nvPr/>
        </p:nvPicPr>
        <p:blipFill>
          <a:blip r:embed="rId2"/>
          <a:stretch>
            <a:fillRect/>
          </a:stretch>
        </p:blipFill>
        <p:spPr>
          <a:xfrm>
            <a:off x="1895367" y="2260380"/>
            <a:ext cx="14497269" cy="5498965"/>
          </a:xfrm>
          <a:prstGeom prst="rect">
            <a:avLst/>
          </a:prstGeom>
          <a:solidFill>
            <a:schemeClr val="bg1"/>
          </a:solidFill>
        </p:spPr>
      </p:pic>
    </p:spTree>
    <p:extLst>
      <p:ext uri="{BB962C8B-B14F-4D97-AF65-F5344CB8AC3E}">
        <p14:creationId xmlns:p14="http://schemas.microsoft.com/office/powerpoint/2010/main" val="116812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29909" y="-209484"/>
            <a:ext cx="6216754" cy="11010834"/>
            <a:chOff x="0" y="0"/>
            <a:chExt cx="2059103" cy="3646990"/>
          </a:xfrm>
        </p:grpSpPr>
        <p:sp>
          <p:nvSpPr>
            <p:cNvPr id="3" name="Freeform 3"/>
            <p:cNvSpPr/>
            <p:nvPr/>
          </p:nvSpPr>
          <p:spPr>
            <a:xfrm>
              <a:off x="0" y="0"/>
              <a:ext cx="2059103" cy="3646990"/>
            </a:xfrm>
            <a:custGeom>
              <a:avLst/>
              <a:gdLst/>
              <a:ahLst/>
              <a:cxnLst/>
              <a:rect l="l" t="t" r="r" b="b"/>
              <a:pathLst>
                <a:path w="2059103" h="3646990">
                  <a:moveTo>
                    <a:pt x="0" y="0"/>
                  </a:moveTo>
                  <a:lnTo>
                    <a:pt x="2059103" y="0"/>
                  </a:lnTo>
                  <a:lnTo>
                    <a:pt x="2059103" y="3646990"/>
                  </a:lnTo>
                  <a:lnTo>
                    <a:pt x="0" y="3646990"/>
                  </a:lnTo>
                  <a:close/>
                </a:path>
              </a:pathLst>
            </a:custGeom>
            <a:solidFill>
              <a:srgbClr val="AA7D66"/>
            </a:solidFill>
          </p:spPr>
          <p:txBody>
            <a:bodyPr/>
            <a:lstStyle/>
            <a:p>
              <a:endParaRPr lang="en-US"/>
            </a:p>
          </p:txBody>
        </p:sp>
      </p:grpSp>
      <p:grpSp>
        <p:nvGrpSpPr>
          <p:cNvPr id="10" name="Group 10"/>
          <p:cNvGrpSpPr/>
          <p:nvPr/>
        </p:nvGrpSpPr>
        <p:grpSpPr>
          <a:xfrm rot="-10800000">
            <a:off x="15945239" y="851450"/>
            <a:ext cx="2342761" cy="268426"/>
            <a:chOff x="0" y="0"/>
            <a:chExt cx="4987914" cy="571500"/>
          </a:xfrm>
        </p:grpSpPr>
        <p:sp>
          <p:nvSpPr>
            <p:cNvPr id="11" name="Freeform 11"/>
            <p:cNvSpPr/>
            <p:nvPr/>
          </p:nvSpPr>
          <p:spPr>
            <a:xfrm>
              <a:off x="0" y="255270"/>
              <a:ext cx="4987914" cy="69850"/>
            </a:xfrm>
            <a:custGeom>
              <a:avLst/>
              <a:gdLst/>
              <a:ahLst/>
              <a:cxnLst/>
              <a:rect l="l" t="t" r="r" b="b"/>
              <a:pathLst>
                <a:path w="4987914" h="69850">
                  <a:moveTo>
                    <a:pt x="4697084" y="0"/>
                  </a:moveTo>
                  <a:lnTo>
                    <a:pt x="0" y="0"/>
                  </a:lnTo>
                  <a:lnTo>
                    <a:pt x="0" y="69850"/>
                  </a:lnTo>
                  <a:lnTo>
                    <a:pt x="4987914" y="69850"/>
                  </a:lnTo>
                  <a:lnTo>
                    <a:pt x="4987914" y="0"/>
                  </a:lnTo>
                  <a:close/>
                </a:path>
              </a:pathLst>
            </a:custGeom>
            <a:solidFill>
              <a:srgbClr val="AA7D66"/>
            </a:solidFill>
          </p:spPr>
          <p:txBody>
            <a:bodyPr/>
            <a:lstStyle/>
            <a:p>
              <a:endParaRPr lang="en-US"/>
            </a:p>
          </p:txBody>
        </p:sp>
      </p:grpSp>
      <p:sp>
        <p:nvSpPr>
          <p:cNvPr id="12" name="TextBox 12"/>
          <p:cNvSpPr txBox="1"/>
          <p:nvPr/>
        </p:nvSpPr>
        <p:spPr>
          <a:xfrm>
            <a:off x="275221" y="291841"/>
            <a:ext cx="7464339" cy="654025"/>
          </a:xfrm>
          <a:prstGeom prst="rect">
            <a:avLst/>
          </a:prstGeom>
        </p:spPr>
        <p:txBody>
          <a:bodyPr wrap="square" lIns="0" tIns="0" rIns="0" bIns="0" rtlCol="0" anchor="t">
            <a:spAutoFit/>
          </a:bodyPr>
          <a:lstStyle/>
          <a:p>
            <a:pPr algn="l">
              <a:lnSpc>
                <a:spcPts val="5055"/>
              </a:lnSpc>
            </a:pPr>
            <a:r>
              <a:rPr lang="en-US" sz="4595" b="1" dirty="0">
                <a:solidFill>
                  <a:srgbClr val="4B4B3D"/>
                </a:solidFill>
                <a:latin typeface="Montserrat Ultra-Bold"/>
                <a:ea typeface="Montserrat Ultra-Bold"/>
                <a:cs typeface="Montserrat Ultra-Bold"/>
                <a:sym typeface="Montserrat Ultra-Bold"/>
              </a:rPr>
              <a:t>County Examples</a:t>
            </a:r>
          </a:p>
        </p:txBody>
      </p:sp>
      <p:sp>
        <p:nvSpPr>
          <p:cNvPr id="13" name="TextBox 13"/>
          <p:cNvSpPr txBox="1"/>
          <p:nvPr/>
        </p:nvSpPr>
        <p:spPr>
          <a:xfrm>
            <a:off x="12634863" y="2484600"/>
            <a:ext cx="4773184" cy="384721"/>
          </a:xfrm>
          <a:prstGeom prst="rect">
            <a:avLst/>
          </a:prstGeom>
        </p:spPr>
        <p:txBody>
          <a:bodyPr wrap="square" lIns="0" tIns="0" rIns="0" bIns="0" rtlCol="0" anchor="t">
            <a:spAutoFit/>
          </a:bodyPr>
          <a:lstStyle/>
          <a:p>
            <a:pPr algn="l">
              <a:lnSpc>
                <a:spcPts val="3040"/>
              </a:lnSpc>
            </a:pPr>
            <a:r>
              <a:rPr lang="en-US" sz="2763" b="1" dirty="0">
                <a:solidFill>
                  <a:srgbClr val="4B4B3D"/>
                </a:solidFill>
                <a:latin typeface="Montserrat Semi-Bold"/>
                <a:ea typeface="Montserrat Semi-Bold"/>
                <a:cs typeface="Montserrat Semi-Bold"/>
                <a:sym typeface="Montserrat Semi-Bold"/>
              </a:rPr>
              <a:t>Riley</a:t>
            </a:r>
          </a:p>
        </p:txBody>
      </p:sp>
      <p:sp>
        <p:nvSpPr>
          <p:cNvPr id="14" name="TextBox 14"/>
          <p:cNvSpPr txBox="1"/>
          <p:nvPr/>
        </p:nvSpPr>
        <p:spPr>
          <a:xfrm>
            <a:off x="6629400" y="2484600"/>
            <a:ext cx="4800600" cy="384721"/>
          </a:xfrm>
          <a:prstGeom prst="rect">
            <a:avLst/>
          </a:prstGeom>
        </p:spPr>
        <p:txBody>
          <a:bodyPr wrap="square" lIns="0" tIns="0" rIns="0" bIns="0" rtlCol="0" anchor="t">
            <a:spAutoFit/>
          </a:bodyPr>
          <a:lstStyle/>
          <a:p>
            <a:pPr algn="l">
              <a:lnSpc>
                <a:spcPts val="3040"/>
              </a:lnSpc>
            </a:pPr>
            <a:r>
              <a:rPr lang="en-US" sz="2763" b="1" dirty="0">
                <a:solidFill>
                  <a:srgbClr val="E8E3DA"/>
                </a:solidFill>
                <a:latin typeface="Montserrat Semi-Bold"/>
                <a:ea typeface="Montserrat Semi-Bold"/>
                <a:cs typeface="Montserrat Semi-Bold"/>
                <a:sym typeface="Montserrat Semi-Bold"/>
              </a:rPr>
              <a:t>Shawnee</a:t>
            </a:r>
          </a:p>
        </p:txBody>
      </p:sp>
      <p:sp>
        <p:nvSpPr>
          <p:cNvPr id="15" name="TextBox 15"/>
          <p:cNvSpPr txBox="1"/>
          <p:nvPr/>
        </p:nvSpPr>
        <p:spPr>
          <a:xfrm>
            <a:off x="879954" y="2484600"/>
            <a:ext cx="4758846" cy="384721"/>
          </a:xfrm>
          <a:prstGeom prst="rect">
            <a:avLst/>
          </a:prstGeom>
        </p:spPr>
        <p:txBody>
          <a:bodyPr wrap="square" lIns="0" tIns="0" rIns="0" bIns="0" rtlCol="0" anchor="t">
            <a:spAutoFit/>
          </a:bodyPr>
          <a:lstStyle/>
          <a:p>
            <a:pPr algn="l">
              <a:lnSpc>
                <a:spcPts val="3040"/>
              </a:lnSpc>
            </a:pPr>
            <a:r>
              <a:rPr lang="en-US" sz="2763" b="1" dirty="0">
                <a:solidFill>
                  <a:srgbClr val="4B4B3D"/>
                </a:solidFill>
                <a:latin typeface="Montserrat Semi-Bold"/>
                <a:ea typeface="Montserrat Semi-Bold"/>
                <a:cs typeface="Montserrat Semi-Bold"/>
                <a:sym typeface="Montserrat Semi-Bold"/>
              </a:rPr>
              <a:t>Wyandotte</a:t>
            </a:r>
          </a:p>
        </p:txBody>
      </p:sp>
      <p:sp>
        <p:nvSpPr>
          <p:cNvPr id="16" name="TextBox 16"/>
          <p:cNvSpPr txBox="1"/>
          <p:nvPr/>
        </p:nvSpPr>
        <p:spPr>
          <a:xfrm>
            <a:off x="1" y="6747366"/>
            <a:ext cx="5829908" cy="346249"/>
          </a:xfrm>
          <a:prstGeom prst="rect">
            <a:avLst/>
          </a:prstGeom>
        </p:spPr>
        <p:txBody>
          <a:bodyPr wrap="square" lIns="0" tIns="0" rIns="0" bIns="0" rtlCol="0" anchor="t">
            <a:spAutoFit/>
          </a:bodyPr>
          <a:lstStyle/>
          <a:p>
            <a:pPr algn="ctr">
              <a:lnSpc>
                <a:spcPts val="2696"/>
              </a:lnSpc>
            </a:pPr>
            <a:r>
              <a:rPr lang="en-US" sz="2451" spc="300" dirty="0">
                <a:solidFill>
                  <a:srgbClr val="464542"/>
                </a:solidFill>
                <a:latin typeface="Belleza"/>
                <a:ea typeface="Belleza"/>
                <a:cs typeface="Belleza"/>
                <a:sym typeface="Belleza"/>
              </a:rPr>
              <a:t>Residential Comp Sheet</a:t>
            </a:r>
          </a:p>
        </p:txBody>
      </p:sp>
      <p:sp>
        <p:nvSpPr>
          <p:cNvPr id="17" name="TextBox 17"/>
          <p:cNvSpPr txBox="1"/>
          <p:nvPr/>
        </p:nvSpPr>
        <p:spPr>
          <a:xfrm>
            <a:off x="5829909" y="6747366"/>
            <a:ext cx="6216754" cy="346249"/>
          </a:xfrm>
          <a:prstGeom prst="rect">
            <a:avLst/>
          </a:prstGeom>
        </p:spPr>
        <p:txBody>
          <a:bodyPr wrap="square" lIns="0" tIns="0" rIns="0" bIns="0" rtlCol="0" anchor="t">
            <a:spAutoFit/>
          </a:bodyPr>
          <a:lstStyle/>
          <a:p>
            <a:pPr algn="ctr">
              <a:lnSpc>
                <a:spcPts val="2696"/>
              </a:lnSpc>
            </a:pPr>
            <a:r>
              <a:rPr lang="en-US" sz="2451" spc="300" dirty="0">
                <a:solidFill>
                  <a:srgbClr val="FFFFFF"/>
                </a:solidFill>
                <a:latin typeface="Belleza"/>
                <a:ea typeface="Belleza"/>
                <a:cs typeface="Belleza"/>
                <a:sym typeface="Belleza"/>
              </a:rPr>
              <a:t>Residential Comp Sheet</a:t>
            </a:r>
          </a:p>
        </p:txBody>
      </p:sp>
      <p:sp>
        <p:nvSpPr>
          <p:cNvPr id="18" name="TextBox 18"/>
          <p:cNvSpPr txBox="1"/>
          <p:nvPr/>
        </p:nvSpPr>
        <p:spPr>
          <a:xfrm>
            <a:off x="12046663" y="6747366"/>
            <a:ext cx="6216754" cy="346249"/>
          </a:xfrm>
          <a:prstGeom prst="rect">
            <a:avLst/>
          </a:prstGeom>
        </p:spPr>
        <p:txBody>
          <a:bodyPr wrap="square" lIns="0" tIns="0" rIns="0" bIns="0" rtlCol="0" anchor="t">
            <a:spAutoFit/>
          </a:bodyPr>
          <a:lstStyle/>
          <a:p>
            <a:pPr algn="ctr">
              <a:lnSpc>
                <a:spcPts val="2696"/>
              </a:lnSpc>
            </a:pPr>
            <a:r>
              <a:rPr lang="en-US" sz="2451" spc="300" dirty="0">
                <a:solidFill>
                  <a:srgbClr val="464542"/>
                </a:solidFill>
                <a:latin typeface="Belleza"/>
                <a:ea typeface="Belleza"/>
                <a:cs typeface="Belleza"/>
                <a:sym typeface="Belleza"/>
              </a:rPr>
              <a:t>Basic Residential Comp Sheet</a:t>
            </a:r>
          </a:p>
        </p:txBody>
      </p:sp>
      <mc:AlternateContent xmlns:mc="http://schemas.openxmlformats.org/markup-compatibility/2006" xmlns:pslz="http://schemas.microsoft.com/office/powerpoint/2016/slidezoom">
        <mc:Choice Requires="pslz">
          <p:graphicFrame>
            <p:nvGraphicFramePr>
              <p:cNvPr id="23" name="Slide Zoom 22">
                <a:extLst>
                  <a:ext uri="{FF2B5EF4-FFF2-40B4-BE49-F238E27FC236}">
                    <a16:creationId xmlns:a16="http://schemas.microsoft.com/office/drawing/2014/main" id="{880C3936-5503-9A2F-597B-A481E890B0F0}"/>
                  </a:ext>
                </a:extLst>
              </p:cNvPr>
              <p:cNvGraphicFramePr>
                <a:graphicFrameLocks noChangeAspect="1"/>
              </p:cNvGraphicFramePr>
              <p:nvPr>
                <p:extLst>
                  <p:ext uri="{D42A27DB-BD31-4B8C-83A1-F6EECF244321}">
                    <p14:modId xmlns:p14="http://schemas.microsoft.com/office/powerpoint/2010/main" val="712605078"/>
                  </p:ext>
                </p:extLst>
              </p:nvPr>
            </p:nvGraphicFramePr>
            <p:xfrm>
              <a:off x="879953" y="3301858"/>
              <a:ext cx="4572000" cy="2571750"/>
            </p:xfrm>
            <a:graphic>
              <a:graphicData uri="http://schemas.microsoft.com/office/powerpoint/2016/slidezoom">
                <pslz:sldZm>
                  <pslz:sldZmObj sldId="293" cId="4060793548">
                    <pslz:zmPr id="{97A11FE8-02A4-4410-BEE5-65B45C2A1235}" transitionDur="1000" showBg="0">
                      <p166:blipFill xmlns:p166="http://schemas.microsoft.com/office/powerpoint/2016/6/main">
                        <a:blip r:embed="rId2"/>
                        <a:stretch>
                          <a:fillRect/>
                        </a:stretch>
                      </p166:blipFill>
                      <p166:spPr xmlns:p166="http://schemas.microsoft.com/office/powerpoint/2016/6/main">
                        <a:xfrm>
                          <a:off x="0" y="0"/>
                          <a:ext cx="4572000" cy="2571750"/>
                        </a:xfrm>
                        <a:prstGeom prst="rect">
                          <a:avLst/>
                        </a:prstGeom>
                      </p166:spPr>
                    </pslz:zmPr>
                  </pslz:sldZmObj>
                </pslz:sldZm>
              </a:graphicData>
            </a:graphic>
          </p:graphicFrame>
        </mc:Choice>
        <mc:Fallback xmlns="">
          <p:pic>
            <p:nvPicPr>
              <p:cNvPr id="23" name="Slide Zoom 22">
                <a:hlinkClick r:id="rId3" action="ppaction://hlinksldjump"/>
                <a:extLst>
                  <a:ext uri="{FF2B5EF4-FFF2-40B4-BE49-F238E27FC236}">
                    <a16:creationId xmlns:a16="http://schemas.microsoft.com/office/drawing/2014/main" id="{880C3936-5503-9A2F-597B-A481E890B0F0}"/>
                  </a:ext>
                </a:extLst>
              </p:cNvPr>
              <p:cNvPicPr>
                <a:picLocks noGrp="1" noRot="1" noChangeAspect="1" noMove="1" noResize="1" noEditPoints="1" noAdjustHandles="1" noChangeArrowheads="1" noChangeShapeType="1"/>
              </p:cNvPicPr>
              <p:nvPr/>
            </p:nvPicPr>
            <p:blipFill>
              <a:blip r:embed="rId4"/>
              <a:stretch>
                <a:fillRect/>
              </a:stretch>
            </p:blipFill>
            <p:spPr>
              <a:xfrm>
                <a:off x="879953" y="3301858"/>
                <a:ext cx="4572000" cy="257175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25" name="Slide Zoom 24">
                <a:extLst>
                  <a:ext uri="{FF2B5EF4-FFF2-40B4-BE49-F238E27FC236}">
                    <a16:creationId xmlns:a16="http://schemas.microsoft.com/office/drawing/2014/main" id="{CC2132B4-9152-DF2C-7395-EFA71191DD35}"/>
                  </a:ext>
                </a:extLst>
              </p:cNvPr>
              <p:cNvGraphicFramePr>
                <a:graphicFrameLocks noChangeAspect="1"/>
              </p:cNvGraphicFramePr>
              <p:nvPr>
                <p:extLst>
                  <p:ext uri="{D42A27DB-BD31-4B8C-83A1-F6EECF244321}">
                    <p14:modId xmlns:p14="http://schemas.microsoft.com/office/powerpoint/2010/main" val="21241486"/>
                  </p:ext>
                </p:extLst>
              </p:nvPr>
            </p:nvGraphicFramePr>
            <p:xfrm>
              <a:off x="6613478" y="3301858"/>
              <a:ext cx="4572000" cy="2571750"/>
            </p:xfrm>
            <a:graphic>
              <a:graphicData uri="http://schemas.microsoft.com/office/powerpoint/2016/slidezoom">
                <pslz:sldZm>
                  <pslz:sldZmObj sldId="294" cId="3496618839">
                    <pslz:zmPr id="{0270B5BF-E3E3-4615-AA13-81EAA929F517}" transitionDur="1000">
                      <p166:blipFill xmlns:p166="http://schemas.microsoft.com/office/powerpoint/2016/6/main">
                        <a:blip r:embed="rId5"/>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25" name="Slide Zoom 24">
                <a:hlinkClick r:id="rId6" action="ppaction://hlinksldjump"/>
                <a:extLst>
                  <a:ext uri="{FF2B5EF4-FFF2-40B4-BE49-F238E27FC236}">
                    <a16:creationId xmlns:a16="http://schemas.microsoft.com/office/drawing/2014/main" id="{CC2132B4-9152-DF2C-7395-EFA71191DD35}"/>
                  </a:ext>
                </a:extLst>
              </p:cNvPr>
              <p:cNvPicPr>
                <a:picLocks noGrp="1" noRot="1" noChangeAspect="1" noMove="1" noResize="1" noEditPoints="1" noAdjustHandles="1" noChangeArrowheads="1" noChangeShapeType="1"/>
              </p:cNvPicPr>
              <p:nvPr/>
            </p:nvPicPr>
            <p:blipFill>
              <a:blip r:embed="rId7"/>
              <a:stretch>
                <a:fillRect/>
              </a:stretch>
            </p:blipFill>
            <p:spPr>
              <a:xfrm>
                <a:off x="6613478" y="3301858"/>
                <a:ext cx="4572000" cy="25717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8F55290F-8F47-227E-CF6E-2585C4D6C66E}"/>
                  </a:ext>
                </a:extLst>
              </p:cNvPr>
              <p:cNvGraphicFramePr>
                <a:graphicFrameLocks noChangeAspect="1"/>
              </p:cNvGraphicFramePr>
              <p:nvPr>
                <p:extLst>
                  <p:ext uri="{D42A27DB-BD31-4B8C-83A1-F6EECF244321}">
                    <p14:modId xmlns:p14="http://schemas.microsoft.com/office/powerpoint/2010/main" val="2961831842"/>
                  </p:ext>
                </p:extLst>
              </p:nvPr>
            </p:nvGraphicFramePr>
            <p:xfrm>
              <a:off x="12458091" y="3301858"/>
              <a:ext cx="4949956" cy="2832242"/>
            </p:xfrm>
            <a:graphic>
              <a:graphicData uri="http://schemas.microsoft.com/office/powerpoint/2016/slidezoom">
                <pslz:sldZm>
                  <pslz:sldZmObj sldId="296" cId="459374290">
                    <pslz:zmPr id="{A70EA0DA-A126-4ECB-840D-996F2CB69C2D}" transitionDur="1000">
                      <p166:blipFill xmlns:p166="http://schemas.microsoft.com/office/powerpoint/2016/6/main">
                        <a:blip r:embed="rId8"/>
                        <a:stretch>
                          <a:fillRect/>
                        </a:stretch>
                      </p166:blipFill>
                      <p166:spPr xmlns:p166="http://schemas.microsoft.com/office/powerpoint/2016/6/main">
                        <a:xfrm>
                          <a:off x="0" y="0"/>
                          <a:ext cx="4949956" cy="2832242"/>
                        </a:xfrm>
                        <a:prstGeom prst="rect">
                          <a:avLst/>
                        </a:prstGeom>
                        <a:ln w="3175">
                          <a:solidFill>
                            <a:prstClr val="ltGray"/>
                          </a:solidFill>
                        </a:ln>
                      </p166:spPr>
                    </pslz:zmPr>
                  </pslz:sldZmObj>
                </pslz:sldZm>
              </a:graphicData>
            </a:graphic>
          </p:graphicFrame>
        </mc:Choice>
        <mc:Fallback xmlns="">
          <p:pic>
            <p:nvPicPr>
              <p:cNvPr id="29" name="Slide Zoom 28">
                <a:hlinkClick r:id="rId9" action="ppaction://hlinksldjump"/>
                <a:extLst>
                  <a:ext uri="{FF2B5EF4-FFF2-40B4-BE49-F238E27FC236}">
                    <a16:creationId xmlns:a16="http://schemas.microsoft.com/office/drawing/2014/main" id="{8F55290F-8F47-227E-CF6E-2585C4D6C66E}"/>
                  </a:ext>
                </a:extLst>
              </p:cNvPr>
              <p:cNvPicPr>
                <a:picLocks noGrp="1" noRot="1" noChangeAspect="1" noMove="1" noResize="1" noEditPoints="1" noAdjustHandles="1" noChangeArrowheads="1" noChangeShapeType="1"/>
              </p:cNvPicPr>
              <p:nvPr/>
            </p:nvPicPr>
            <p:blipFill>
              <a:blip r:embed="rId10"/>
              <a:stretch>
                <a:fillRect/>
              </a:stretch>
            </p:blipFill>
            <p:spPr>
              <a:xfrm>
                <a:off x="12458091" y="3301858"/>
                <a:ext cx="4949956" cy="2832242"/>
              </a:xfrm>
              <a:prstGeom prst="rect">
                <a:avLst/>
              </a:prstGeom>
              <a:ln w="3175">
                <a:solidFill>
                  <a:prstClr val="ltGray"/>
                </a:solidFill>
              </a:ln>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29909" y="-209484"/>
            <a:ext cx="6216754" cy="11010834"/>
            <a:chOff x="0" y="0"/>
            <a:chExt cx="2059103" cy="3646990"/>
          </a:xfrm>
        </p:grpSpPr>
        <p:sp>
          <p:nvSpPr>
            <p:cNvPr id="3" name="Freeform 3"/>
            <p:cNvSpPr/>
            <p:nvPr/>
          </p:nvSpPr>
          <p:spPr>
            <a:xfrm>
              <a:off x="0" y="0"/>
              <a:ext cx="2059103" cy="3646990"/>
            </a:xfrm>
            <a:custGeom>
              <a:avLst/>
              <a:gdLst/>
              <a:ahLst/>
              <a:cxnLst/>
              <a:rect l="l" t="t" r="r" b="b"/>
              <a:pathLst>
                <a:path w="2059103" h="3646990">
                  <a:moveTo>
                    <a:pt x="0" y="0"/>
                  </a:moveTo>
                  <a:lnTo>
                    <a:pt x="2059103" y="0"/>
                  </a:lnTo>
                  <a:lnTo>
                    <a:pt x="2059103" y="3646990"/>
                  </a:lnTo>
                  <a:lnTo>
                    <a:pt x="0" y="3646990"/>
                  </a:lnTo>
                  <a:close/>
                </a:path>
              </a:pathLst>
            </a:custGeom>
            <a:solidFill>
              <a:srgbClr val="AA7D66"/>
            </a:solidFill>
          </p:spPr>
          <p:txBody>
            <a:bodyPr/>
            <a:lstStyle/>
            <a:p>
              <a:endParaRPr lang="en-US"/>
            </a:p>
          </p:txBody>
        </p:sp>
      </p:grpSp>
      <p:grpSp>
        <p:nvGrpSpPr>
          <p:cNvPr id="10" name="Group 10"/>
          <p:cNvGrpSpPr/>
          <p:nvPr/>
        </p:nvGrpSpPr>
        <p:grpSpPr>
          <a:xfrm rot="-10800000">
            <a:off x="15945239" y="851450"/>
            <a:ext cx="2342761" cy="268426"/>
            <a:chOff x="0" y="0"/>
            <a:chExt cx="4987914" cy="571500"/>
          </a:xfrm>
        </p:grpSpPr>
        <p:sp>
          <p:nvSpPr>
            <p:cNvPr id="11" name="Freeform 11"/>
            <p:cNvSpPr/>
            <p:nvPr/>
          </p:nvSpPr>
          <p:spPr>
            <a:xfrm>
              <a:off x="0" y="255270"/>
              <a:ext cx="4987914" cy="69850"/>
            </a:xfrm>
            <a:custGeom>
              <a:avLst/>
              <a:gdLst/>
              <a:ahLst/>
              <a:cxnLst/>
              <a:rect l="l" t="t" r="r" b="b"/>
              <a:pathLst>
                <a:path w="4987914" h="69850">
                  <a:moveTo>
                    <a:pt x="4697084" y="0"/>
                  </a:moveTo>
                  <a:lnTo>
                    <a:pt x="0" y="0"/>
                  </a:lnTo>
                  <a:lnTo>
                    <a:pt x="0" y="69850"/>
                  </a:lnTo>
                  <a:lnTo>
                    <a:pt x="4987914" y="69850"/>
                  </a:lnTo>
                  <a:lnTo>
                    <a:pt x="4987914" y="0"/>
                  </a:lnTo>
                  <a:close/>
                </a:path>
              </a:pathLst>
            </a:custGeom>
            <a:solidFill>
              <a:srgbClr val="AA7D66"/>
            </a:solidFill>
          </p:spPr>
          <p:txBody>
            <a:bodyPr/>
            <a:lstStyle/>
            <a:p>
              <a:endParaRPr lang="en-US"/>
            </a:p>
          </p:txBody>
        </p:sp>
      </p:grpSp>
      <p:sp>
        <p:nvSpPr>
          <p:cNvPr id="12" name="TextBox 12"/>
          <p:cNvSpPr txBox="1"/>
          <p:nvPr/>
        </p:nvSpPr>
        <p:spPr>
          <a:xfrm>
            <a:off x="275221" y="291841"/>
            <a:ext cx="7464339" cy="654025"/>
          </a:xfrm>
          <a:prstGeom prst="rect">
            <a:avLst/>
          </a:prstGeom>
        </p:spPr>
        <p:txBody>
          <a:bodyPr wrap="square" lIns="0" tIns="0" rIns="0" bIns="0" rtlCol="0" anchor="t">
            <a:spAutoFit/>
          </a:bodyPr>
          <a:lstStyle/>
          <a:p>
            <a:pPr algn="l">
              <a:lnSpc>
                <a:spcPts val="5055"/>
              </a:lnSpc>
            </a:pPr>
            <a:r>
              <a:rPr lang="en-US" sz="4595" b="1" dirty="0">
                <a:solidFill>
                  <a:srgbClr val="4B4B3D"/>
                </a:solidFill>
                <a:latin typeface="Montserrat Ultra-Bold"/>
                <a:ea typeface="Montserrat Ultra-Bold"/>
                <a:cs typeface="Montserrat Ultra-Bold"/>
                <a:sym typeface="Montserrat Ultra-Bold"/>
              </a:rPr>
              <a:t>County Examples</a:t>
            </a:r>
          </a:p>
        </p:txBody>
      </p:sp>
      <p:sp>
        <p:nvSpPr>
          <p:cNvPr id="13" name="TextBox 13"/>
          <p:cNvSpPr txBox="1"/>
          <p:nvPr/>
        </p:nvSpPr>
        <p:spPr>
          <a:xfrm>
            <a:off x="12634863" y="2484600"/>
            <a:ext cx="4773184" cy="384721"/>
          </a:xfrm>
          <a:prstGeom prst="rect">
            <a:avLst/>
          </a:prstGeom>
        </p:spPr>
        <p:txBody>
          <a:bodyPr wrap="square" lIns="0" tIns="0" rIns="0" bIns="0" rtlCol="0" anchor="t">
            <a:spAutoFit/>
          </a:bodyPr>
          <a:lstStyle/>
          <a:p>
            <a:pPr algn="l">
              <a:lnSpc>
                <a:spcPts val="3040"/>
              </a:lnSpc>
            </a:pPr>
            <a:r>
              <a:rPr lang="en-US" sz="2763" b="1" dirty="0">
                <a:solidFill>
                  <a:srgbClr val="4B4B3D"/>
                </a:solidFill>
                <a:latin typeface="Montserrat Semi-Bold"/>
                <a:ea typeface="Montserrat Semi-Bold"/>
                <a:cs typeface="Montserrat Semi-Bold"/>
                <a:sym typeface="Montserrat Semi-Bold"/>
              </a:rPr>
              <a:t>Riley</a:t>
            </a:r>
          </a:p>
        </p:txBody>
      </p:sp>
      <p:sp>
        <p:nvSpPr>
          <p:cNvPr id="14" name="TextBox 14"/>
          <p:cNvSpPr txBox="1"/>
          <p:nvPr/>
        </p:nvSpPr>
        <p:spPr>
          <a:xfrm>
            <a:off x="6629400" y="2484600"/>
            <a:ext cx="4800600" cy="384721"/>
          </a:xfrm>
          <a:prstGeom prst="rect">
            <a:avLst/>
          </a:prstGeom>
        </p:spPr>
        <p:txBody>
          <a:bodyPr wrap="square" lIns="0" tIns="0" rIns="0" bIns="0" rtlCol="0" anchor="t">
            <a:spAutoFit/>
          </a:bodyPr>
          <a:lstStyle/>
          <a:p>
            <a:pPr algn="l">
              <a:lnSpc>
                <a:spcPts val="3040"/>
              </a:lnSpc>
            </a:pPr>
            <a:r>
              <a:rPr lang="en-US" sz="2763" b="1" dirty="0">
                <a:solidFill>
                  <a:srgbClr val="E8E3DA"/>
                </a:solidFill>
                <a:latin typeface="Montserrat Semi-Bold"/>
                <a:ea typeface="Montserrat Semi-Bold"/>
                <a:cs typeface="Montserrat Semi-Bold"/>
                <a:sym typeface="Montserrat Semi-Bold"/>
              </a:rPr>
              <a:t>Shawnee</a:t>
            </a:r>
          </a:p>
        </p:txBody>
      </p:sp>
      <p:sp>
        <p:nvSpPr>
          <p:cNvPr id="15" name="TextBox 15"/>
          <p:cNvSpPr txBox="1"/>
          <p:nvPr/>
        </p:nvSpPr>
        <p:spPr>
          <a:xfrm>
            <a:off x="879954" y="2484600"/>
            <a:ext cx="4758846" cy="384721"/>
          </a:xfrm>
          <a:prstGeom prst="rect">
            <a:avLst/>
          </a:prstGeom>
        </p:spPr>
        <p:txBody>
          <a:bodyPr wrap="square" lIns="0" tIns="0" rIns="0" bIns="0" rtlCol="0" anchor="t">
            <a:spAutoFit/>
          </a:bodyPr>
          <a:lstStyle/>
          <a:p>
            <a:pPr algn="l">
              <a:lnSpc>
                <a:spcPts val="3040"/>
              </a:lnSpc>
            </a:pPr>
            <a:r>
              <a:rPr lang="en-US" sz="2763" b="1" dirty="0">
                <a:solidFill>
                  <a:srgbClr val="4B4B3D"/>
                </a:solidFill>
                <a:latin typeface="Montserrat Semi-Bold"/>
                <a:ea typeface="Montserrat Semi-Bold"/>
                <a:cs typeface="Montserrat Semi-Bold"/>
                <a:sym typeface="Montserrat Semi-Bold"/>
              </a:rPr>
              <a:t>Wyandotte</a:t>
            </a:r>
          </a:p>
        </p:txBody>
      </p:sp>
      <p:sp>
        <p:nvSpPr>
          <p:cNvPr id="16" name="TextBox 16"/>
          <p:cNvSpPr txBox="1"/>
          <p:nvPr/>
        </p:nvSpPr>
        <p:spPr>
          <a:xfrm>
            <a:off x="1" y="6747366"/>
            <a:ext cx="5829908" cy="346249"/>
          </a:xfrm>
          <a:prstGeom prst="rect">
            <a:avLst/>
          </a:prstGeom>
        </p:spPr>
        <p:txBody>
          <a:bodyPr wrap="square" lIns="0" tIns="0" rIns="0" bIns="0" rtlCol="0" anchor="t">
            <a:spAutoFit/>
          </a:bodyPr>
          <a:lstStyle/>
          <a:p>
            <a:pPr algn="ctr">
              <a:lnSpc>
                <a:spcPts val="2696"/>
              </a:lnSpc>
            </a:pPr>
            <a:r>
              <a:rPr lang="en-US" sz="2451" spc="300" dirty="0">
                <a:solidFill>
                  <a:srgbClr val="464542"/>
                </a:solidFill>
                <a:latin typeface="Belleza"/>
                <a:ea typeface="Belleza"/>
                <a:cs typeface="Belleza"/>
                <a:sym typeface="Belleza"/>
              </a:rPr>
              <a:t>Residential Comp Sheet</a:t>
            </a:r>
          </a:p>
        </p:txBody>
      </p:sp>
      <p:sp>
        <p:nvSpPr>
          <p:cNvPr id="17" name="TextBox 17"/>
          <p:cNvSpPr txBox="1"/>
          <p:nvPr/>
        </p:nvSpPr>
        <p:spPr>
          <a:xfrm>
            <a:off x="5829909" y="6747366"/>
            <a:ext cx="6216754" cy="346249"/>
          </a:xfrm>
          <a:prstGeom prst="rect">
            <a:avLst/>
          </a:prstGeom>
        </p:spPr>
        <p:txBody>
          <a:bodyPr wrap="square" lIns="0" tIns="0" rIns="0" bIns="0" rtlCol="0" anchor="t">
            <a:spAutoFit/>
          </a:bodyPr>
          <a:lstStyle/>
          <a:p>
            <a:pPr algn="ctr">
              <a:lnSpc>
                <a:spcPts val="2696"/>
              </a:lnSpc>
            </a:pPr>
            <a:r>
              <a:rPr lang="en-US" sz="2451" spc="300" dirty="0">
                <a:solidFill>
                  <a:srgbClr val="FFFFFF"/>
                </a:solidFill>
                <a:latin typeface="Belleza"/>
                <a:ea typeface="Belleza"/>
                <a:cs typeface="Belleza"/>
                <a:sym typeface="Belleza"/>
              </a:rPr>
              <a:t>Residential Comp Sheet</a:t>
            </a:r>
          </a:p>
        </p:txBody>
      </p:sp>
      <p:sp>
        <p:nvSpPr>
          <p:cNvPr id="18" name="TextBox 18"/>
          <p:cNvSpPr txBox="1"/>
          <p:nvPr/>
        </p:nvSpPr>
        <p:spPr>
          <a:xfrm>
            <a:off x="12046663" y="6747366"/>
            <a:ext cx="6216754" cy="346249"/>
          </a:xfrm>
          <a:prstGeom prst="rect">
            <a:avLst/>
          </a:prstGeom>
        </p:spPr>
        <p:txBody>
          <a:bodyPr wrap="square" lIns="0" tIns="0" rIns="0" bIns="0" rtlCol="0" anchor="t">
            <a:spAutoFit/>
          </a:bodyPr>
          <a:lstStyle/>
          <a:p>
            <a:pPr algn="ctr">
              <a:lnSpc>
                <a:spcPts val="2696"/>
              </a:lnSpc>
            </a:pPr>
            <a:r>
              <a:rPr lang="en-US" sz="2451" spc="300" dirty="0">
                <a:solidFill>
                  <a:srgbClr val="464542"/>
                </a:solidFill>
                <a:latin typeface="Belleza"/>
                <a:ea typeface="Belleza"/>
                <a:cs typeface="Belleza"/>
                <a:sym typeface="Belleza"/>
              </a:rPr>
              <a:t>Basic Residential Comp Sheet</a:t>
            </a:r>
          </a:p>
        </p:txBody>
      </p:sp>
      <mc:AlternateContent xmlns:mc="http://schemas.openxmlformats.org/markup-compatibility/2006" xmlns:pslz="http://schemas.microsoft.com/office/powerpoint/2016/slidezoom">
        <mc:Choice Requires="pslz">
          <p:graphicFrame>
            <p:nvGraphicFramePr>
              <p:cNvPr id="23" name="Slide Zoom 22">
                <a:extLst>
                  <a:ext uri="{FF2B5EF4-FFF2-40B4-BE49-F238E27FC236}">
                    <a16:creationId xmlns:a16="http://schemas.microsoft.com/office/drawing/2014/main" id="{880C3936-5503-9A2F-597B-A481E890B0F0}"/>
                  </a:ext>
                </a:extLst>
              </p:cNvPr>
              <p:cNvGraphicFramePr>
                <a:graphicFrameLocks noChangeAspect="1"/>
              </p:cNvGraphicFramePr>
              <p:nvPr>
                <p:extLst>
                  <p:ext uri="{D42A27DB-BD31-4B8C-83A1-F6EECF244321}">
                    <p14:modId xmlns:p14="http://schemas.microsoft.com/office/powerpoint/2010/main" val="712605078"/>
                  </p:ext>
                </p:extLst>
              </p:nvPr>
            </p:nvGraphicFramePr>
            <p:xfrm>
              <a:off x="879953" y="3301858"/>
              <a:ext cx="4572000" cy="2571750"/>
            </p:xfrm>
            <a:graphic>
              <a:graphicData uri="http://schemas.microsoft.com/office/powerpoint/2016/slidezoom">
                <pslz:sldZm>
                  <pslz:sldZmObj sldId="293" cId="4060793548">
                    <pslz:zmPr id="{97A11FE8-02A4-4410-BEE5-65B45C2A1235}" transitionDur="1000" showBg="0">
                      <p166:blipFill xmlns:p166="http://schemas.microsoft.com/office/powerpoint/2016/6/main">
                        <a:blip r:embed="rId2"/>
                        <a:stretch>
                          <a:fillRect/>
                        </a:stretch>
                      </p166:blipFill>
                      <p166:spPr xmlns:p166="http://schemas.microsoft.com/office/powerpoint/2016/6/main">
                        <a:xfrm>
                          <a:off x="0" y="0"/>
                          <a:ext cx="4572000" cy="2571750"/>
                        </a:xfrm>
                        <a:prstGeom prst="rect">
                          <a:avLst/>
                        </a:prstGeom>
                      </p166:spPr>
                    </pslz:zmPr>
                  </pslz:sldZmObj>
                </pslz:sldZm>
              </a:graphicData>
            </a:graphic>
          </p:graphicFrame>
        </mc:Choice>
        <mc:Fallback xmlns="">
          <p:pic>
            <p:nvPicPr>
              <p:cNvPr id="23" name="Slide Zoom 22">
                <a:hlinkClick r:id="rId3" action="ppaction://hlinksldjump"/>
                <a:extLst>
                  <a:ext uri="{FF2B5EF4-FFF2-40B4-BE49-F238E27FC236}">
                    <a16:creationId xmlns:a16="http://schemas.microsoft.com/office/drawing/2014/main" id="{880C3936-5503-9A2F-597B-A481E890B0F0}"/>
                  </a:ext>
                </a:extLst>
              </p:cNvPr>
              <p:cNvPicPr>
                <a:picLocks noGrp="1" noRot="1" noChangeAspect="1" noMove="1" noResize="1" noEditPoints="1" noAdjustHandles="1" noChangeArrowheads="1" noChangeShapeType="1"/>
              </p:cNvPicPr>
              <p:nvPr/>
            </p:nvPicPr>
            <p:blipFill>
              <a:blip r:embed="rId4"/>
              <a:stretch>
                <a:fillRect/>
              </a:stretch>
            </p:blipFill>
            <p:spPr>
              <a:xfrm>
                <a:off x="879953" y="3301858"/>
                <a:ext cx="4572000" cy="257175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25" name="Slide Zoom 24">
                <a:extLst>
                  <a:ext uri="{FF2B5EF4-FFF2-40B4-BE49-F238E27FC236}">
                    <a16:creationId xmlns:a16="http://schemas.microsoft.com/office/drawing/2014/main" id="{CC2132B4-9152-DF2C-7395-EFA71191DD35}"/>
                  </a:ext>
                </a:extLst>
              </p:cNvPr>
              <p:cNvGraphicFramePr>
                <a:graphicFrameLocks noChangeAspect="1"/>
              </p:cNvGraphicFramePr>
              <p:nvPr>
                <p:extLst>
                  <p:ext uri="{D42A27DB-BD31-4B8C-83A1-F6EECF244321}">
                    <p14:modId xmlns:p14="http://schemas.microsoft.com/office/powerpoint/2010/main" val="21241486"/>
                  </p:ext>
                </p:extLst>
              </p:nvPr>
            </p:nvGraphicFramePr>
            <p:xfrm>
              <a:off x="6613478" y="3301858"/>
              <a:ext cx="4572000" cy="2571750"/>
            </p:xfrm>
            <a:graphic>
              <a:graphicData uri="http://schemas.microsoft.com/office/powerpoint/2016/slidezoom">
                <pslz:sldZm>
                  <pslz:sldZmObj sldId="294" cId="3496618839">
                    <pslz:zmPr id="{0270B5BF-E3E3-4615-AA13-81EAA929F517}" transitionDur="1000">
                      <p166:blipFill xmlns:p166="http://schemas.microsoft.com/office/powerpoint/2016/6/main">
                        <a:blip r:embed="rId5"/>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25" name="Slide Zoom 24">
                <a:hlinkClick r:id="rId6" action="ppaction://hlinksldjump"/>
                <a:extLst>
                  <a:ext uri="{FF2B5EF4-FFF2-40B4-BE49-F238E27FC236}">
                    <a16:creationId xmlns:a16="http://schemas.microsoft.com/office/drawing/2014/main" id="{CC2132B4-9152-DF2C-7395-EFA71191DD35}"/>
                  </a:ext>
                </a:extLst>
              </p:cNvPr>
              <p:cNvPicPr>
                <a:picLocks noGrp="1" noRot="1" noChangeAspect="1" noMove="1" noResize="1" noEditPoints="1" noAdjustHandles="1" noChangeArrowheads="1" noChangeShapeType="1"/>
              </p:cNvPicPr>
              <p:nvPr/>
            </p:nvPicPr>
            <p:blipFill>
              <a:blip r:embed="rId7"/>
              <a:stretch>
                <a:fillRect/>
              </a:stretch>
            </p:blipFill>
            <p:spPr>
              <a:xfrm>
                <a:off x="6613478" y="3301858"/>
                <a:ext cx="4572000" cy="25717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8F55290F-8F47-227E-CF6E-2585C4D6C66E}"/>
                  </a:ext>
                </a:extLst>
              </p:cNvPr>
              <p:cNvGraphicFramePr>
                <a:graphicFrameLocks noChangeAspect="1"/>
              </p:cNvGraphicFramePr>
              <p:nvPr>
                <p:extLst>
                  <p:ext uri="{D42A27DB-BD31-4B8C-83A1-F6EECF244321}">
                    <p14:modId xmlns:p14="http://schemas.microsoft.com/office/powerpoint/2010/main" val="2961831842"/>
                  </p:ext>
                </p:extLst>
              </p:nvPr>
            </p:nvGraphicFramePr>
            <p:xfrm>
              <a:off x="12458091" y="3301858"/>
              <a:ext cx="4949956" cy="2832242"/>
            </p:xfrm>
            <a:graphic>
              <a:graphicData uri="http://schemas.microsoft.com/office/powerpoint/2016/slidezoom">
                <pslz:sldZm>
                  <pslz:sldZmObj sldId="296" cId="459374290">
                    <pslz:zmPr id="{A70EA0DA-A126-4ECB-840D-996F2CB69C2D}" transitionDur="1000">
                      <p166:blipFill xmlns:p166="http://schemas.microsoft.com/office/powerpoint/2016/6/main">
                        <a:blip r:embed="rId8"/>
                        <a:stretch>
                          <a:fillRect/>
                        </a:stretch>
                      </p166:blipFill>
                      <p166:spPr xmlns:p166="http://schemas.microsoft.com/office/powerpoint/2016/6/main">
                        <a:xfrm>
                          <a:off x="0" y="0"/>
                          <a:ext cx="4949956" cy="2832242"/>
                        </a:xfrm>
                        <a:prstGeom prst="rect">
                          <a:avLst/>
                        </a:prstGeom>
                        <a:ln w="3175">
                          <a:solidFill>
                            <a:prstClr val="ltGray"/>
                          </a:solidFill>
                        </a:ln>
                      </p166:spPr>
                    </pslz:zmPr>
                  </pslz:sldZmObj>
                </pslz:sldZm>
              </a:graphicData>
            </a:graphic>
          </p:graphicFrame>
        </mc:Choice>
        <mc:Fallback xmlns="">
          <p:pic>
            <p:nvPicPr>
              <p:cNvPr id="29" name="Slide Zoom 28">
                <a:hlinkClick r:id="rId9" action="ppaction://hlinksldjump"/>
                <a:extLst>
                  <a:ext uri="{FF2B5EF4-FFF2-40B4-BE49-F238E27FC236}">
                    <a16:creationId xmlns:a16="http://schemas.microsoft.com/office/drawing/2014/main" id="{8F55290F-8F47-227E-CF6E-2585C4D6C66E}"/>
                  </a:ext>
                </a:extLst>
              </p:cNvPr>
              <p:cNvPicPr>
                <a:picLocks noGrp="1" noRot="1" noChangeAspect="1" noMove="1" noResize="1" noEditPoints="1" noAdjustHandles="1" noChangeArrowheads="1" noChangeShapeType="1"/>
              </p:cNvPicPr>
              <p:nvPr/>
            </p:nvPicPr>
            <p:blipFill>
              <a:blip r:embed="rId10"/>
              <a:stretch>
                <a:fillRect/>
              </a:stretch>
            </p:blipFill>
            <p:spPr>
              <a:xfrm>
                <a:off x="12458091" y="3301858"/>
                <a:ext cx="4949956" cy="2832242"/>
              </a:xfrm>
              <a:prstGeom prst="rect">
                <a:avLst/>
              </a:prstGeom>
              <a:ln w="3175">
                <a:solidFill>
                  <a:prstClr val="ltGray"/>
                </a:solidFill>
              </a:ln>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A7D66"/>
        </a:solidFill>
        <a:effectLst/>
      </p:bgPr>
    </p:bg>
    <p:spTree>
      <p:nvGrpSpPr>
        <p:cNvPr id="1" name="">
          <a:extLst>
            <a:ext uri="{FF2B5EF4-FFF2-40B4-BE49-F238E27FC236}">
              <a16:creationId xmlns:a16="http://schemas.microsoft.com/office/drawing/2014/main" id="{A84EF8FE-2B44-351C-8F50-A610B15DE68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E00F09-D567-00E8-A470-061D5718A1EA}"/>
              </a:ext>
            </a:extLst>
          </p:cNvPr>
          <p:cNvGrpSpPr/>
          <p:nvPr/>
        </p:nvGrpSpPr>
        <p:grpSpPr>
          <a:xfrm>
            <a:off x="5843557" y="-361917"/>
            <a:ext cx="6216754" cy="11010834"/>
            <a:chOff x="0" y="0"/>
            <a:chExt cx="2059103" cy="3646990"/>
          </a:xfrm>
          <a:solidFill>
            <a:srgbClr val="FFFFFF"/>
          </a:solidFill>
        </p:grpSpPr>
        <p:sp>
          <p:nvSpPr>
            <p:cNvPr id="3" name="Freeform 3">
              <a:extLst>
                <a:ext uri="{FF2B5EF4-FFF2-40B4-BE49-F238E27FC236}">
                  <a16:creationId xmlns:a16="http://schemas.microsoft.com/office/drawing/2014/main" id="{9D7715E3-796F-1122-79F3-B2D0CE1E12FB}"/>
                </a:ext>
              </a:extLst>
            </p:cNvPr>
            <p:cNvSpPr/>
            <p:nvPr/>
          </p:nvSpPr>
          <p:spPr>
            <a:xfrm>
              <a:off x="0" y="0"/>
              <a:ext cx="2059103" cy="3646990"/>
            </a:xfrm>
            <a:custGeom>
              <a:avLst/>
              <a:gdLst/>
              <a:ahLst/>
              <a:cxnLst/>
              <a:rect l="l" t="t" r="r" b="b"/>
              <a:pathLst>
                <a:path w="2059103" h="3646990">
                  <a:moveTo>
                    <a:pt x="0" y="0"/>
                  </a:moveTo>
                  <a:lnTo>
                    <a:pt x="2059103" y="0"/>
                  </a:lnTo>
                  <a:lnTo>
                    <a:pt x="2059103" y="3646990"/>
                  </a:lnTo>
                  <a:lnTo>
                    <a:pt x="0" y="3646990"/>
                  </a:lnTo>
                  <a:close/>
                </a:path>
              </a:pathLst>
            </a:custGeom>
            <a:grpFill/>
          </p:spPr>
          <p:txBody>
            <a:bodyPr/>
            <a:lstStyle/>
            <a:p>
              <a:endParaRPr lang="en-US"/>
            </a:p>
          </p:txBody>
        </p:sp>
      </p:grpSp>
      <p:grpSp>
        <p:nvGrpSpPr>
          <p:cNvPr id="10" name="Group 10">
            <a:extLst>
              <a:ext uri="{FF2B5EF4-FFF2-40B4-BE49-F238E27FC236}">
                <a16:creationId xmlns:a16="http://schemas.microsoft.com/office/drawing/2014/main" id="{5B65D204-8D49-686A-5ABD-2F499C6E5B0E}"/>
              </a:ext>
            </a:extLst>
          </p:cNvPr>
          <p:cNvGrpSpPr/>
          <p:nvPr/>
        </p:nvGrpSpPr>
        <p:grpSpPr>
          <a:xfrm rot="-10800000">
            <a:off x="15945239" y="851450"/>
            <a:ext cx="2342761" cy="268426"/>
            <a:chOff x="0" y="0"/>
            <a:chExt cx="4987914" cy="571500"/>
          </a:xfrm>
        </p:grpSpPr>
        <p:sp>
          <p:nvSpPr>
            <p:cNvPr id="11" name="Freeform 11">
              <a:extLst>
                <a:ext uri="{FF2B5EF4-FFF2-40B4-BE49-F238E27FC236}">
                  <a16:creationId xmlns:a16="http://schemas.microsoft.com/office/drawing/2014/main" id="{6C024A8B-8097-9F3C-DC91-425569994DF0}"/>
                </a:ext>
              </a:extLst>
            </p:cNvPr>
            <p:cNvSpPr/>
            <p:nvPr/>
          </p:nvSpPr>
          <p:spPr>
            <a:xfrm>
              <a:off x="0" y="255270"/>
              <a:ext cx="4987914" cy="69850"/>
            </a:xfrm>
            <a:custGeom>
              <a:avLst/>
              <a:gdLst/>
              <a:ahLst/>
              <a:cxnLst/>
              <a:rect l="l" t="t" r="r" b="b"/>
              <a:pathLst>
                <a:path w="4987914" h="69850">
                  <a:moveTo>
                    <a:pt x="4697084" y="0"/>
                  </a:moveTo>
                  <a:lnTo>
                    <a:pt x="0" y="0"/>
                  </a:lnTo>
                  <a:lnTo>
                    <a:pt x="0" y="69850"/>
                  </a:lnTo>
                  <a:lnTo>
                    <a:pt x="4987914" y="69850"/>
                  </a:lnTo>
                  <a:lnTo>
                    <a:pt x="4987914" y="0"/>
                  </a:lnTo>
                  <a:close/>
                </a:path>
              </a:pathLst>
            </a:custGeom>
            <a:solidFill>
              <a:srgbClr val="AA7D66"/>
            </a:solidFill>
          </p:spPr>
          <p:txBody>
            <a:bodyPr/>
            <a:lstStyle/>
            <a:p>
              <a:endParaRPr lang="en-US"/>
            </a:p>
          </p:txBody>
        </p:sp>
      </p:grpSp>
      <p:sp>
        <p:nvSpPr>
          <p:cNvPr id="12" name="TextBox 12">
            <a:extLst>
              <a:ext uri="{FF2B5EF4-FFF2-40B4-BE49-F238E27FC236}">
                <a16:creationId xmlns:a16="http://schemas.microsoft.com/office/drawing/2014/main" id="{6D147B0A-AEAE-1E94-9FD0-D730EAFD111B}"/>
              </a:ext>
            </a:extLst>
          </p:cNvPr>
          <p:cNvSpPr txBox="1"/>
          <p:nvPr/>
        </p:nvSpPr>
        <p:spPr>
          <a:xfrm>
            <a:off x="275221" y="291841"/>
            <a:ext cx="7464339" cy="654025"/>
          </a:xfrm>
          <a:prstGeom prst="rect">
            <a:avLst/>
          </a:prstGeom>
        </p:spPr>
        <p:txBody>
          <a:bodyPr wrap="square" lIns="0" tIns="0" rIns="0" bIns="0" rtlCol="0" anchor="t">
            <a:spAutoFit/>
          </a:bodyPr>
          <a:lstStyle/>
          <a:p>
            <a:pPr algn="l">
              <a:lnSpc>
                <a:spcPts val="5055"/>
              </a:lnSpc>
            </a:pPr>
            <a:r>
              <a:rPr lang="en-US" sz="4595" b="1" dirty="0">
                <a:solidFill>
                  <a:schemeClr val="bg2"/>
                </a:solidFill>
                <a:latin typeface="Montserrat Ultra-Bold"/>
                <a:ea typeface="Montserrat Ultra-Bold"/>
                <a:cs typeface="Montserrat Ultra-Bold"/>
                <a:sym typeface="Montserrat Ultra-Bold"/>
              </a:rPr>
              <a:t>County Examples</a:t>
            </a:r>
          </a:p>
        </p:txBody>
      </p:sp>
      <p:sp>
        <p:nvSpPr>
          <p:cNvPr id="14" name="TextBox 14">
            <a:extLst>
              <a:ext uri="{FF2B5EF4-FFF2-40B4-BE49-F238E27FC236}">
                <a16:creationId xmlns:a16="http://schemas.microsoft.com/office/drawing/2014/main" id="{7084976A-4A00-6F71-F7C5-1DFE57720819}"/>
              </a:ext>
            </a:extLst>
          </p:cNvPr>
          <p:cNvSpPr txBox="1"/>
          <p:nvPr/>
        </p:nvSpPr>
        <p:spPr>
          <a:xfrm>
            <a:off x="6629400" y="2484600"/>
            <a:ext cx="4800600" cy="384721"/>
          </a:xfrm>
          <a:prstGeom prst="rect">
            <a:avLst/>
          </a:prstGeom>
        </p:spPr>
        <p:txBody>
          <a:bodyPr wrap="square" lIns="0" tIns="0" rIns="0" bIns="0" rtlCol="0" anchor="t">
            <a:spAutoFit/>
          </a:bodyPr>
          <a:lstStyle/>
          <a:p>
            <a:pPr>
              <a:lnSpc>
                <a:spcPts val="3040"/>
              </a:lnSpc>
            </a:pPr>
            <a:r>
              <a:rPr lang="en-US" sz="2763" b="1" dirty="0">
                <a:solidFill>
                  <a:srgbClr val="4B4B3D"/>
                </a:solidFill>
                <a:latin typeface="Montserrat Semi-Bold"/>
                <a:ea typeface="Montserrat Semi-Bold"/>
                <a:cs typeface="Montserrat Semi-Bold"/>
                <a:sym typeface="Montserrat Semi-Bold"/>
              </a:rPr>
              <a:t>Lyon</a:t>
            </a:r>
          </a:p>
        </p:txBody>
      </p:sp>
      <p:sp>
        <p:nvSpPr>
          <p:cNvPr id="15" name="TextBox 15">
            <a:extLst>
              <a:ext uri="{FF2B5EF4-FFF2-40B4-BE49-F238E27FC236}">
                <a16:creationId xmlns:a16="http://schemas.microsoft.com/office/drawing/2014/main" id="{C84818BF-5582-8B6E-63DE-854578757D35}"/>
              </a:ext>
            </a:extLst>
          </p:cNvPr>
          <p:cNvSpPr txBox="1"/>
          <p:nvPr/>
        </p:nvSpPr>
        <p:spPr>
          <a:xfrm>
            <a:off x="879954" y="2484600"/>
            <a:ext cx="4758846" cy="384721"/>
          </a:xfrm>
          <a:prstGeom prst="rect">
            <a:avLst/>
          </a:prstGeom>
        </p:spPr>
        <p:txBody>
          <a:bodyPr wrap="square" lIns="0" tIns="0" rIns="0" bIns="0" rtlCol="0" anchor="t">
            <a:spAutoFit/>
          </a:bodyPr>
          <a:lstStyle/>
          <a:p>
            <a:pPr algn="l">
              <a:lnSpc>
                <a:spcPts val="3040"/>
              </a:lnSpc>
            </a:pPr>
            <a:r>
              <a:rPr lang="en-US" sz="2763" b="1" dirty="0">
                <a:solidFill>
                  <a:schemeClr val="bg2"/>
                </a:solidFill>
                <a:latin typeface="Montserrat Semi-Bold"/>
                <a:ea typeface="Montserrat Semi-Bold"/>
                <a:cs typeface="Montserrat Semi-Bold"/>
                <a:sym typeface="Montserrat Semi-Bold"/>
              </a:rPr>
              <a:t>Ellis</a:t>
            </a:r>
          </a:p>
        </p:txBody>
      </p:sp>
      <p:sp>
        <p:nvSpPr>
          <p:cNvPr id="16" name="TextBox 16">
            <a:extLst>
              <a:ext uri="{FF2B5EF4-FFF2-40B4-BE49-F238E27FC236}">
                <a16:creationId xmlns:a16="http://schemas.microsoft.com/office/drawing/2014/main" id="{BE1A8D46-0DEF-5A3E-6EC2-A7DD8E9960EC}"/>
              </a:ext>
            </a:extLst>
          </p:cNvPr>
          <p:cNvSpPr txBox="1"/>
          <p:nvPr/>
        </p:nvSpPr>
        <p:spPr>
          <a:xfrm>
            <a:off x="1" y="6747366"/>
            <a:ext cx="5829908" cy="346249"/>
          </a:xfrm>
          <a:prstGeom prst="rect">
            <a:avLst/>
          </a:prstGeom>
        </p:spPr>
        <p:txBody>
          <a:bodyPr wrap="square" lIns="0" tIns="0" rIns="0" bIns="0" rtlCol="0" anchor="t">
            <a:spAutoFit/>
          </a:bodyPr>
          <a:lstStyle/>
          <a:p>
            <a:pPr algn="ctr">
              <a:lnSpc>
                <a:spcPts val="2696"/>
              </a:lnSpc>
            </a:pPr>
            <a:r>
              <a:rPr lang="en-US" sz="2451" spc="300" dirty="0">
                <a:solidFill>
                  <a:schemeClr val="bg2"/>
                </a:solidFill>
                <a:latin typeface="Belleza"/>
                <a:ea typeface="Belleza"/>
                <a:cs typeface="Belleza"/>
                <a:sym typeface="Belleza"/>
              </a:rPr>
              <a:t>Comp Sheet - Basic</a:t>
            </a:r>
          </a:p>
        </p:txBody>
      </p:sp>
      <p:sp>
        <p:nvSpPr>
          <p:cNvPr id="17" name="TextBox 17">
            <a:extLst>
              <a:ext uri="{FF2B5EF4-FFF2-40B4-BE49-F238E27FC236}">
                <a16:creationId xmlns:a16="http://schemas.microsoft.com/office/drawing/2014/main" id="{0B864E59-908A-665A-21F8-DD1DC21EB22D}"/>
              </a:ext>
            </a:extLst>
          </p:cNvPr>
          <p:cNvSpPr txBox="1"/>
          <p:nvPr/>
        </p:nvSpPr>
        <p:spPr>
          <a:xfrm>
            <a:off x="6382054" y="6747366"/>
            <a:ext cx="5295291" cy="692497"/>
          </a:xfrm>
          <a:prstGeom prst="rect">
            <a:avLst/>
          </a:prstGeom>
        </p:spPr>
        <p:txBody>
          <a:bodyPr wrap="square" lIns="0" tIns="0" rIns="0" bIns="0" rtlCol="0" anchor="t">
            <a:spAutoFit/>
          </a:bodyPr>
          <a:lstStyle/>
          <a:p>
            <a:pPr algn="ctr">
              <a:lnSpc>
                <a:spcPts val="2696"/>
              </a:lnSpc>
            </a:pPr>
            <a:r>
              <a:rPr lang="en-US" sz="2451" spc="300" dirty="0">
                <a:solidFill>
                  <a:srgbClr val="464542"/>
                </a:solidFill>
                <a:latin typeface="Belleza"/>
                <a:ea typeface="Belleza"/>
                <a:cs typeface="Belleza"/>
                <a:sym typeface="Belleza"/>
              </a:rPr>
              <a:t>LYCO Final Review Program Comp Sheet</a:t>
            </a:r>
            <a:endParaRPr lang="en-US" sz="2451" spc="300" dirty="0">
              <a:solidFill>
                <a:srgbClr val="FFFFFF"/>
              </a:solidFill>
              <a:latin typeface="Belleza"/>
              <a:ea typeface="Belleza"/>
              <a:cs typeface="Belleza"/>
              <a:sym typeface="Belleza"/>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E15F147F-6E03-CAB4-36D3-EB24B48E2BBF}"/>
                  </a:ext>
                </a:extLst>
              </p:cNvPr>
              <p:cNvGraphicFramePr>
                <a:graphicFrameLocks noChangeAspect="1"/>
              </p:cNvGraphicFramePr>
              <p:nvPr>
                <p:extLst>
                  <p:ext uri="{D42A27DB-BD31-4B8C-83A1-F6EECF244321}">
                    <p14:modId xmlns:p14="http://schemas.microsoft.com/office/powerpoint/2010/main" val="3329984143"/>
                  </p:ext>
                </p:extLst>
              </p:nvPr>
            </p:nvGraphicFramePr>
            <p:xfrm>
              <a:off x="766565" y="3301858"/>
              <a:ext cx="4572000" cy="2571750"/>
            </p:xfrm>
            <a:graphic>
              <a:graphicData uri="http://schemas.microsoft.com/office/powerpoint/2016/slidezoom">
                <pslz:sldZm>
                  <pslz:sldZmObj sldId="298" cId="2130890717">
                    <pslz:zmPr id="{805FDABD-AAB6-4635-91B7-C0A6269C0FFF}" transitionDur="1000">
                      <p166:blipFill xmlns:p166="http://schemas.microsoft.com/office/powerpoint/2016/6/main">
                        <a:blip r:embed="rId2"/>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5" name="Slide Zoom 4">
                <a:hlinkClick r:id="rId6" action="ppaction://hlinksldjump"/>
                <a:extLst>
                  <a:ext uri="{FF2B5EF4-FFF2-40B4-BE49-F238E27FC236}">
                    <a16:creationId xmlns:a16="http://schemas.microsoft.com/office/drawing/2014/main" id="{E15F147F-6E03-CAB4-36D3-EB24B48E2BBF}"/>
                  </a:ext>
                </a:extLst>
              </p:cNvPr>
              <p:cNvPicPr>
                <a:picLocks noGrp="1" noRot="1" noChangeAspect="1" noMove="1" noResize="1" noEditPoints="1" noAdjustHandles="1" noChangeArrowheads="1" noChangeShapeType="1"/>
              </p:cNvPicPr>
              <p:nvPr/>
            </p:nvPicPr>
            <p:blipFill>
              <a:blip r:embed="rId7"/>
              <a:stretch>
                <a:fillRect/>
              </a:stretch>
            </p:blipFill>
            <p:spPr>
              <a:xfrm>
                <a:off x="766565" y="3301858"/>
                <a:ext cx="4572000" cy="25717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1D62ED89-EB9E-3BEB-F04E-D36F04EBD1C0}"/>
                  </a:ext>
                </a:extLst>
              </p:cNvPr>
              <p:cNvGraphicFramePr>
                <a:graphicFrameLocks noChangeAspect="1"/>
              </p:cNvGraphicFramePr>
              <p:nvPr>
                <p:extLst>
                  <p:ext uri="{D42A27DB-BD31-4B8C-83A1-F6EECF244321}">
                    <p14:modId xmlns:p14="http://schemas.microsoft.com/office/powerpoint/2010/main" val="2898039185"/>
                  </p:ext>
                </p:extLst>
              </p:nvPr>
            </p:nvGraphicFramePr>
            <p:xfrm>
              <a:off x="6858000" y="3301858"/>
              <a:ext cx="4572000" cy="2571750"/>
            </p:xfrm>
            <a:graphic>
              <a:graphicData uri="http://schemas.microsoft.com/office/powerpoint/2016/slidezoom">
                <pslz:sldZm>
                  <pslz:sldZmObj sldId="321" cId="3539468829">
                    <pslz:zmPr id="{9E89A4EC-BAC5-4AAA-BBFD-9390F995BDFF}" transitionDur="1000">
                      <p166:blipFill xmlns:p166="http://schemas.microsoft.com/office/powerpoint/2016/6/main">
                        <a:blip r:embed="rId8"/>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6" name="Slide Zoom 5">
                <a:hlinkClick r:id="rId9" action="ppaction://hlinksldjump"/>
                <a:extLst>
                  <a:ext uri="{FF2B5EF4-FFF2-40B4-BE49-F238E27FC236}">
                    <a16:creationId xmlns:a16="http://schemas.microsoft.com/office/drawing/2014/main" id="{1D62ED89-EB9E-3BEB-F04E-D36F04EBD1C0}"/>
                  </a:ext>
                </a:extLst>
              </p:cNvPr>
              <p:cNvPicPr>
                <a:picLocks noGrp="1" noRot="1" noChangeAspect="1" noMove="1" noResize="1" noEditPoints="1" noAdjustHandles="1" noChangeArrowheads="1" noChangeShapeType="1"/>
              </p:cNvPicPr>
              <p:nvPr/>
            </p:nvPicPr>
            <p:blipFill>
              <a:blip r:embed="rId10"/>
              <a:stretch>
                <a:fillRect/>
              </a:stretch>
            </p:blipFill>
            <p:spPr>
              <a:xfrm>
                <a:off x="6858000" y="3301858"/>
                <a:ext cx="4572000" cy="2571750"/>
              </a:xfrm>
              <a:prstGeom prst="rect">
                <a:avLst/>
              </a:prstGeom>
              <a:ln w="3175">
                <a:solidFill>
                  <a:prstClr val="ltGray"/>
                </a:solidFill>
              </a:ln>
            </p:spPr>
          </p:pic>
        </mc:Fallback>
      </mc:AlternateContent>
    </p:spTree>
    <p:extLst>
      <p:ext uri="{BB962C8B-B14F-4D97-AF65-F5344CB8AC3E}">
        <p14:creationId xmlns:p14="http://schemas.microsoft.com/office/powerpoint/2010/main" val="327109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8AEE8-D395-0A12-4546-EC9C56682B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1034C0-856E-FA8B-B87E-2D65618737B7}"/>
              </a:ext>
            </a:extLst>
          </p:cNvPr>
          <p:cNvGrpSpPr/>
          <p:nvPr/>
        </p:nvGrpSpPr>
        <p:grpSpPr>
          <a:xfrm>
            <a:off x="5829909" y="-209484"/>
            <a:ext cx="6216754" cy="11010834"/>
            <a:chOff x="0" y="0"/>
            <a:chExt cx="2059103" cy="3646990"/>
          </a:xfrm>
        </p:grpSpPr>
        <p:sp>
          <p:nvSpPr>
            <p:cNvPr id="3" name="Freeform 3">
              <a:extLst>
                <a:ext uri="{FF2B5EF4-FFF2-40B4-BE49-F238E27FC236}">
                  <a16:creationId xmlns:a16="http://schemas.microsoft.com/office/drawing/2014/main" id="{A32E3CA8-0593-841A-7453-D25A61026947}"/>
                </a:ext>
              </a:extLst>
            </p:cNvPr>
            <p:cNvSpPr/>
            <p:nvPr/>
          </p:nvSpPr>
          <p:spPr>
            <a:xfrm>
              <a:off x="0" y="0"/>
              <a:ext cx="2059103" cy="3646990"/>
            </a:xfrm>
            <a:custGeom>
              <a:avLst/>
              <a:gdLst/>
              <a:ahLst/>
              <a:cxnLst/>
              <a:rect l="l" t="t" r="r" b="b"/>
              <a:pathLst>
                <a:path w="2059103" h="3646990">
                  <a:moveTo>
                    <a:pt x="0" y="0"/>
                  </a:moveTo>
                  <a:lnTo>
                    <a:pt x="2059103" y="0"/>
                  </a:lnTo>
                  <a:lnTo>
                    <a:pt x="2059103" y="3646990"/>
                  </a:lnTo>
                  <a:lnTo>
                    <a:pt x="0" y="3646990"/>
                  </a:lnTo>
                  <a:close/>
                </a:path>
              </a:pathLst>
            </a:custGeom>
            <a:solidFill>
              <a:srgbClr val="AA7D66"/>
            </a:solidFill>
          </p:spPr>
          <p:txBody>
            <a:bodyPr/>
            <a:lstStyle/>
            <a:p>
              <a:endParaRPr lang="en-US"/>
            </a:p>
          </p:txBody>
        </p:sp>
      </p:grpSp>
      <p:grpSp>
        <p:nvGrpSpPr>
          <p:cNvPr id="10" name="Group 10">
            <a:extLst>
              <a:ext uri="{FF2B5EF4-FFF2-40B4-BE49-F238E27FC236}">
                <a16:creationId xmlns:a16="http://schemas.microsoft.com/office/drawing/2014/main" id="{BA678B97-DCD4-3AC6-D8D6-D425BE6071DB}"/>
              </a:ext>
            </a:extLst>
          </p:cNvPr>
          <p:cNvGrpSpPr/>
          <p:nvPr/>
        </p:nvGrpSpPr>
        <p:grpSpPr>
          <a:xfrm rot="-10800000">
            <a:off x="15945239" y="851450"/>
            <a:ext cx="2342761" cy="268426"/>
            <a:chOff x="0" y="0"/>
            <a:chExt cx="4987914" cy="571500"/>
          </a:xfrm>
        </p:grpSpPr>
        <p:sp>
          <p:nvSpPr>
            <p:cNvPr id="11" name="Freeform 11">
              <a:extLst>
                <a:ext uri="{FF2B5EF4-FFF2-40B4-BE49-F238E27FC236}">
                  <a16:creationId xmlns:a16="http://schemas.microsoft.com/office/drawing/2014/main" id="{CAF4A4EB-0D66-2D12-E015-908E1AFC0259}"/>
                </a:ext>
              </a:extLst>
            </p:cNvPr>
            <p:cNvSpPr/>
            <p:nvPr/>
          </p:nvSpPr>
          <p:spPr>
            <a:xfrm>
              <a:off x="0" y="255270"/>
              <a:ext cx="4987914" cy="69850"/>
            </a:xfrm>
            <a:custGeom>
              <a:avLst/>
              <a:gdLst/>
              <a:ahLst/>
              <a:cxnLst/>
              <a:rect l="l" t="t" r="r" b="b"/>
              <a:pathLst>
                <a:path w="4987914" h="69850">
                  <a:moveTo>
                    <a:pt x="4697084" y="0"/>
                  </a:moveTo>
                  <a:lnTo>
                    <a:pt x="0" y="0"/>
                  </a:lnTo>
                  <a:lnTo>
                    <a:pt x="0" y="69850"/>
                  </a:lnTo>
                  <a:lnTo>
                    <a:pt x="4987914" y="69850"/>
                  </a:lnTo>
                  <a:lnTo>
                    <a:pt x="4987914" y="0"/>
                  </a:lnTo>
                  <a:close/>
                </a:path>
              </a:pathLst>
            </a:custGeom>
            <a:solidFill>
              <a:srgbClr val="AA7D66"/>
            </a:solidFill>
          </p:spPr>
          <p:txBody>
            <a:bodyPr/>
            <a:lstStyle/>
            <a:p>
              <a:endParaRPr lang="en-US"/>
            </a:p>
          </p:txBody>
        </p:sp>
      </p:grpSp>
      <p:sp>
        <p:nvSpPr>
          <p:cNvPr id="12" name="TextBox 12">
            <a:extLst>
              <a:ext uri="{FF2B5EF4-FFF2-40B4-BE49-F238E27FC236}">
                <a16:creationId xmlns:a16="http://schemas.microsoft.com/office/drawing/2014/main" id="{8EF919DE-3434-EBDA-BF82-1093A98BD66C}"/>
              </a:ext>
            </a:extLst>
          </p:cNvPr>
          <p:cNvSpPr txBox="1"/>
          <p:nvPr/>
        </p:nvSpPr>
        <p:spPr>
          <a:xfrm>
            <a:off x="275221" y="291841"/>
            <a:ext cx="7464339" cy="654025"/>
          </a:xfrm>
          <a:prstGeom prst="rect">
            <a:avLst/>
          </a:prstGeom>
        </p:spPr>
        <p:txBody>
          <a:bodyPr wrap="square" lIns="0" tIns="0" rIns="0" bIns="0" rtlCol="0" anchor="t">
            <a:spAutoFit/>
          </a:bodyPr>
          <a:lstStyle/>
          <a:p>
            <a:pPr algn="l">
              <a:lnSpc>
                <a:spcPts val="5055"/>
              </a:lnSpc>
            </a:pPr>
            <a:r>
              <a:rPr lang="en-US" sz="4595" b="1" dirty="0">
                <a:solidFill>
                  <a:srgbClr val="4B4B3D"/>
                </a:solidFill>
                <a:latin typeface="Montserrat Ultra-Bold"/>
                <a:ea typeface="Montserrat Ultra-Bold"/>
                <a:cs typeface="Montserrat Ultra-Bold"/>
                <a:sym typeface="Montserrat Ultra-Bold"/>
              </a:rPr>
              <a:t>County Examples</a:t>
            </a:r>
          </a:p>
        </p:txBody>
      </p:sp>
      <p:sp>
        <p:nvSpPr>
          <p:cNvPr id="13" name="TextBox 13">
            <a:extLst>
              <a:ext uri="{FF2B5EF4-FFF2-40B4-BE49-F238E27FC236}">
                <a16:creationId xmlns:a16="http://schemas.microsoft.com/office/drawing/2014/main" id="{477D363B-6DFB-39F7-611A-A1A34EF55121}"/>
              </a:ext>
            </a:extLst>
          </p:cNvPr>
          <p:cNvSpPr txBox="1"/>
          <p:nvPr/>
        </p:nvSpPr>
        <p:spPr>
          <a:xfrm>
            <a:off x="12634863" y="2484600"/>
            <a:ext cx="4773184" cy="384721"/>
          </a:xfrm>
          <a:prstGeom prst="rect">
            <a:avLst/>
          </a:prstGeom>
        </p:spPr>
        <p:txBody>
          <a:bodyPr wrap="square" lIns="0" tIns="0" rIns="0" bIns="0" rtlCol="0" anchor="t">
            <a:spAutoFit/>
          </a:bodyPr>
          <a:lstStyle/>
          <a:p>
            <a:pPr algn="l">
              <a:lnSpc>
                <a:spcPts val="3040"/>
              </a:lnSpc>
            </a:pPr>
            <a:r>
              <a:rPr lang="en-US" sz="2763" b="1" dirty="0">
                <a:solidFill>
                  <a:srgbClr val="4B4B3D"/>
                </a:solidFill>
                <a:latin typeface="Montserrat Semi-Bold"/>
                <a:ea typeface="Montserrat Semi-Bold"/>
                <a:cs typeface="Montserrat Semi-Bold"/>
                <a:sym typeface="Montserrat Semi-Bold"/>
              </a:rPr>
              <a:t>Wyandotte</a:t>
            </a:r>
          </a:p>
        </p:txBody>
      </p:sp>
      <p:sp>
        <p:nvSpPr>
          <p:cNvPr id="14" name="TextBox 14">
            <a:extLst>
              <a:ext uri="{FF2B5EF4-FFF2-40B4-BE49-F238E27FC236}">
                <a16:creationId xmlns:a16="http://schemas.microsoft.com/office/drawing/2014/main" id="{A72B62C4-5129-E70E-6803-BC5DD090AAB2}"/>
              </a:ext>
            </a:extLst>
          </p:cNvPr>
          <p:cNvSpPr txBox="1"/>
          <p:nvPr/>
        </p:nvSpPr>
        <p:spPr>
          <a:xfrm>
            <a:off x="6629400" y="2484600"/>
            <a:ext cx="4800600" cy="384721"/>
          </a:xfrm>
          <a:prstGeom prst="rect">
            <a:avLst/>
          </a:prstGeom>
        </p:spPr>
        <p:txBody>
          <a:bodyPr wrap="square" lIns="0" tIns="0" rIns="0" bIns="0" rtlCol="0" anchor="t">
            <a:spAutoFit/>
          </a:bodyPr>
          <a:lstStyle/>
          <a:p>
            <a:pPr algn="l">
              <a:lnSpc>
                <a:spcPts val="3040"/>
              </a:lnSpc>
            </a:pPr>
            <a:r>
              <a:rPr lang="en-US" sz="2763" b="1" dirty="0">
                <a:solidFill>
                  <a:schemeClr val="bg2"/>
                </a:solidFill>
                <a:latin typeface="Montserrat Semi-Bold"/>
                <a:ea typeface="Montserrat Semi-Bold"/>
                <a:cs typeface="Montserrat Semi-Bold"/>
                <a:sym typeface="Montserrat Semi-Bold"/>
              </a:rPr>
              <a:t>Miami</a:t>
            </a:r>
          </a:p>
        </p:txBody>
      </p:sp>
      <p:sp>
        <p:nvSpPr>
          <p:cNvPr id="15" name="TextBox 15">
            <a:extLst>
              <a:ext uri="{FF2B5EF4-FFF2-40B4-BE49-F238E27FC236}">
                <a16:creationId xmlns:a16="http://schemas.microsoft.com/office/drawing/2014/main" id="{07731CC9-36C3-F5AE-BB40-0874AF38415B}"/>
              </a:ext>
            </a:extLst>
          </p:cNvPr>
          <p:cNvSpPr txBox="1"/>
          <p:nvPr/>
        </p:nvSpPr>
        <p:spPr>
          <a:xfrm>
            <a:off x="879954" y="2484600"/>
            <a:ext cx="4758846" cy="384721"/>
          </a:xfrm>
          <a:prstGeom prst="rect">
            <a:avLst/>
          </a:prstGeom>
        </p:spPr>
        <p:txBody>
          <a:bodyPr wrap="square" lIns="0" tIns="0" rIns="0" bIns="0" rtlCol="0" anchor="t">
            <a:spAutoFit/>
          </a:bodyPr>
          <a:lstStyle/>
          <a:p>
            <a:pPr algn="l">
              <a:lnSpc>
                <a:spcPts val="3040"/>
              </a:lnSpc>
            </a:pPr>
            <a:r>
              <a:rPr lang="en-US" sz="2763" b="1" dirty="0">
                <a:solidFill>
                  <a:srgbClr val="4B4B3D"/>
                </a:solidFill>
                <a:latin typeface="Montserrat Semi-Bold"/>
                <a:ea typeface="Montserrat Semi-Bold"/>
                <a:cs typeface="Montserrat Semi-Bold"/>
                <a:sym typeface="Montserrat Semi-Bold"/>
              </a:rPr>
              <a:t>Wyandotte</a:t>
            </a:r>
          </a:p>
        </p:txBody>
      </p:sp>
      <p:sp>
        <p:nvSpPr>
          <p:cNvPr id="16" name="TextBox 16">
            <a:extLst>
              <a:ext uri="{FF2B5EF4-FFF2-40B4-BE49-F238E27FC236}">
                <a16:creationId xmlns:a16="http://schemas.microsoft.com/office/drawing/2014/main" id="{A9A3FF69-2D06-182F-8142-E0F5FBF416C5}"/>
              </a:ext>
            </a:extLst>
          </p:cNvPr>
          <p:cNvSpPr txBox="1"/>
          <p:nvPr/>
        </p:nvSpPr>
        <p:spPr>
          <a:xfrm>
            <a:off x="1" y="6747366"/>
            <a:ext cx="5829908" cy="346249"/>
          </a:xfrm>
          <a:prstGeom prst="rect">
            <a:avLst/>
          </a:prstGeom>
        </p:spPr>
        <p:txBody>
          <a:bodyPr wrap="square" lIns="0" tIns="0" rIns="0" bIns="0" rtlCol="0" anchor="t">
            <a:spAutoFit/>
          </a:bodyPr>
          <a:lstStyle/>
          <a:p>
            <a:pPr algn="ctr">
              <a:lnSpc>
                <a:spcPts val="2696"/>
              </a:lnSpc>
            </a:pPr>
            <a:r>
              <a:rPr lang="en-US" sz="2451" spc="300" dirty="0">
                <a:solidFill>
                  <a:srgbClr val="464542"/>
                </a:solidFill>
                <a:latin typeface="Belleza"/>
                <a:ea typeface="Belleza"/>
                <a:cs typeface="Belleza"/>
                <a:sym typeface="Belleza"/>
              </a:rPr>
              <a:t>Individual Model Adjustment</a:t>
            </a:r>
          </a:p>
        </p:txBody>
      </p:sp>
      <p:sp>
        <p:nvSpPr>
          <p:cNvPr id="17" name="TextBox 17">
            <a:extLst>
              <a:ext uri="{FF2B5EF4-FFF2-40B4-BE49-F238E27FC236}">
                <a16:creationId xmlns:a16="http://schemas.microsoft.com/office/drawing/2014/main" id="{45CB610E-A34B-72F2-1FED-98748CC951BE}"/>
              </a:ext>
            </a:extLst>
          </p:cNvPr>
          <p:cNvSpPr txBox="1"/>
          <p:nvPr/>
        </p:nvSpPr>
        <p:spPr>
          <a:xfrm>
            <a:off x="5829909" y="6747366"/>
            <a:ext cx="6216754" cy="346249"/>
          </a:xfrm>
          <a:prstGeom prst="rect">
            <a:avLst/>
          </a:prstGeom>
        </p:spPr>
        <p:txBody>
          <a:bodyPr wrap="square" lIns="0" tIns="0" rIns="0" bIns="0" rtlCol="0" anchor="t">
            <a:spAutoFit/>
          </a:bodyPr>
          <a:lstStyle/>
          <a:p>
            <a:pPr algn="ctr">
              <a:lnSpc>
                <a:spcPts val="2696"/>
              </a:lnSpc>
            </a:pPr>
            <a:r>
              <a:rPr lang="en-US" sz="2451" spc="300" dirty="0">
                <a:solidFill>
                  <a:srgbClr val="FFFFFF"/>
                </a:solidFill>
                <a:latin typeface="Belleza"/>
                <a:ea typeface="Belleza"/>
                <a:cs typeface="Belleza"/>
                <a:sym typeface="Belleza"/>
              </a:rPr>
              <a:t>Adjustments for Appraiser Use Only</a:t>
            </a:r>
          </a:p>
        </p:txBody>
      </p:sp>
      <p:sp>
        <p:nvSpPr>
          <p:cNvPr id="18" name="TextBox 18">
            <a:extLst>
              <a:ext uri="{FF2B5EF4-FFF2-40B4-BE49-F238E27FC236}">
                <a16:creationId xmlns:a16="http://schemas.microsoft.com/office/drawing/2014/main" id="{1B225531-67C8-61C6-6547-F694DB5B588A}"/>
              </a:ext>
            </a:extLst>
          </p:cNvPr>
          <p:cNvSpPr txBox="1"/>
          <p:nvPr/>
        </p:nvSpPr>
        <p:spPr>
          <a:xfrm>
            <a:off x="12046663" y="6747366"/>
            <a:ext cx="6216754" cy="346249"/>
          </a:xfrm>
          <a:prstGeom prst="rect">
            <a:avLst/>
          </a:prstGeom>
        </p:spPr>
        <p:txBody>
          <a:bodyPr wrap="square" lIns="0" tIns="0" rIns="0" bIns="0" rtlCol="0" anchor="t">
            <a:spAutoFit/>
          </a:bodyPr>
          <a:lstStyle/>
          <a:p>
            <a:pPr algn="ctr">
              <a:lnSpc>
                <a:spcPts val="2696"/>
              </a:lnSpc>
            </a:pPr>
            <a:r>
              <a:rPr lang="en-US" sz="2451" spc="300" dirty="0">
                <a:solidFill>
                  <a:srgbClr val="464542"/>
                </a:solidFill>
                <a:latin typeface="Belleza"/>
                <a:ea typeface="Belleza"/>
                <a:cs typeface="Belleza"/>
                <a:sym typeface="Belleza"/>
              </a:rPr>
              <a:t>Appeal Comp Sheet</a:t>
            </a:r>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227ECC62-974A-F2BF-47C4-8A590FA82F92}"/>
                  </a:ext>
                </a:extLst>
              </p:cNvPr>
              <p:cNvGraphicFramePr>
                <a:graphicFrameLocks noChangeAspect="1"/>
              </p:cNvGraphicFramePr>
              <p:nvPr>
                <p:extLst>
                  <p:ext uri="{D42A27DB-BD31-4B8C-83A1-F6EECF244321}">
                    <p14:modId xmlns:p14="http://schemas.microsoft.com/office/powerpoint/2010/main" val="2251282403"/>
                  </p:ext>
                </p:extLst>
              </p:nvPr>
            </p:nvGraphicFramePr>
            <p:xfrm>
              <a:off x="846481" y="3301858"/>
              <a:ext cx="4572000" cy="2571750"/>
            </p:xfrm>
            <a:graphic>
              <a:graphicData uri="http://schemas.microsoft.com/office/powerpoint/2016/slidezoom">
                <pslz:sldZm>
                  <pslz:sldZmObj sldId="300" cId="2696378137">
                    <pslz:zmPr id="{A325FB8A-FB34-4646-B980-4A3430BD7310}" transitionDur="1000">
                      <p166:blipFill xmlns:p166="http://schemas.microsoft.com/office/powerpoint/2016/6/main">
                        <a:blip r:embed="rId2"/>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6" name="Slide Zoom 5">
                <a:hlinkClick r:id="rId3" action="ppaction://hlinksldjump"/>
                <a:extLst>
                  <a:ext uri="{FF2B5EF4-FFF2-40B4-BE49-F238E27FC236}">
                    <a16:creationId xmlns:a16="http://schemas.microsoft.com/office/drawing/2014/main" id="{227ECC62-974A-F2BF-47C4-8A590FA82F92}"/>
                  </a:ext>
                </a:extLst>
              </p:cNvPr>
              <p:cNvPicPr>
                <a:picLocks noGrp="1" noRot="1" noChangeAspect="1" noMove="1" noResize="1" noEditPoints="1" noAdjustHandles="1" noChangeArrowheads="1" noChangeShapeType="1"/>
              </p:cNvPicPr>
              <p:nvPr/>
            </p:nvPicPr>
            <p:blipFill>
              <a:blip r:embed="rId4"/>
              <a:stretch>
                <a:fillRect/>
              </a:stretch>
            </p:blipFill>
            <p:spPr>
              <a:xfrm>
                <a:off x="846481" y="3301858"/>
                <a:ext cx="4572000" cy="25717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59B09BC4-88D3-01D4-838D-C5A1A824878C}"/>
                  </a:ext>
                </a:extLst>
              </p:cNvPr>
              <p:cNvGraphicFramePr>
                <a:graphicFrameLocks noChangeAspect="1"/>
              </p:cNvGraphicFramePr>
              <p:nvPr>
                <p:extLst>
                  <p:ext uri="{D42A27DB-BD31-4B8C-83A1-F6EECF244321}">
                    <p14:modId xmlns:p14="http://schemas.microsoft.com/office/powerpoint/2010/main" val="407820224"/>
                  </p:ext>
                </p:extLst>
              </p:nvPr>
            </p:nvGraphicFramePr>
            <p:xfrm>
              <a:off x="6652286" y="3301858"/>
              <a:ext cx="4572000" cy="2571750"/>
            </p:xfrm>
            <a:graphic>
              <a:graphicData uri="http://schemas.microsoft.com/office/powerpoint/2016/slidezoom">
                <pslz:sldZm>
                  <pslz:sldZmObj sldId="295" cId="3853403591">
                    <pslz:zmPr id="{0163894C-15A4-4062-89D7-3A22DCDC0204}" transitionDur="1000">
                      <p166:blipFill xmlns:p166="http://schemas.microsoft.com/office/powerpoint/2016/6/main">
                        <a:blip r:embed="rId5"/>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8" name="Slide Zoom 7">
                <a:hlinkClick r:id="rId6" action="ppaction://hlinksldjump"/>
                <a:extLst>
                  <a:ext uri="{FF2B5EF4-FFF2-40B4-BE49-F238E27FC236}">
                    <a16:creationId xmlns:a16="http://schemas.microsoft.com/office/drawing/2014/main" id="{59B09BC4-88D3-01D4-838D-C5A1A824878C}"/>
                  </a:ext>
                </a:extLst>
              </p:cNvPr>
              <p:cNvPicPr>
                <a:picLocks noGrp="1" noRot="1" noChangeAspect="1" noMove="1" noResize="1" noEditPoints="1" noAdjustHandles="1" noChangeArrowheads="1" noChangeShapeType="1"/>
              </p:cNvPicPr>
              <p:nvPr/>
            </p:nvPicPr>
            <p:blipFill>
              <a:blip r:embed="rId7"/>
              <a:stretch>
                <a:fillRect/>
              </a:stretch>
            </p:blipFill>
            <p:spPr>
              <a:xfrm>
                <a:off x="6652286" y="3301858"/>
                <a:ext cx="4572000" cy="25717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9" name="Slide Zoom 18">
                <a:extLst>
                  <a:ext uri="{FF2B5EF4-FFF2-40B4-BE49-F238E27FC236}">
                    <a16:creationId xmlns:a16="http://schemas.microsoft.com/office/drawing/2014/main" id="{D5E782DE-16D5-C53C-C71D-26F16C9CCF4C}"/>
                  </a:ext>
                </a:extLst>
              </p:cNvPr>
              <p:cNvGraphicFramePr>
                <a:graphicFrameLocks noChangeAspect="1"/>
              </p:cNvGraphicFramePr>
              <p:nvPr>
                <p:extLst>
                  <p:ext uri="{D42A27DB-BD31-4B8C-83A1-F6EECF244321}">
                    <p14:modId xmlns:p14="http://schemas.microsoft.com/office/powerpoint/2010/main" val="2656499767"/>
                  </p:ext>
                </p:extLst>
              </p:nvPr>
            </p:nvGraphicFramePr>
            <p:xfrm>
              <a:off x="12869519" y="3301858"/>
              <a:ext cx="4572000" cy="2571750"/>
            </p:xfrm>
            <a:graphic>
              <a:graphicData uri="http://schemas.microsoft.com/office/powerpoint/2016/slidezoom">
                <pslz:sldZm>
                  <pslz:sldZmObj sldId="301" cId="2283044669">
                    <pslz:zmPr id="{D1AD63CA-EABC-42A7-994F-B4CA6BAE18C4}" transitionDur="1000">
                      <p166:blipFill xmlns:p166="http://schemas.microsoft.com/office/powerpoint/2016/6/main">
                        <a:blip r:embed="rId8"/>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19" name="Slide Zoom 18">
                <a:hlinkClick r:id="rId9" action="ppaction://hlinksldjump"/>
                <a:extLst>
                  <a:ext uri="{FF2B5EF4-FFF2-40B4-BE49-F238E27FC236}">
                    <a16:creationId xmlns:a16="http://schemas.microsoft.com/office/drawing/2014/main" id="{D5E782DE-16D5-C53C-C71D-26F16C9CCF4C}"/>
                  </a:ext>
                </a:extLst>
              </p:cNvPr>
              <p:cNvPicPr>
                <a:picLocks noGrp="1" noRot="1" noChangeAspect="1" noMove="1" noResize="1" noEditPoints="1" noAdjustHandles="1" noChangeArrowheads="1" noChangeShapeType="1"/>
              </p:cNvPicPr>
              <p:nvPr/>
            </p:nvPicPr>
            <p:blipFill>
              <a:blip r:embed="rId10"/>
              <a:stretch>
                <a:fillRect/>
              </a:stretch>
            </p:blipFill>
            <p:spPr>
              <a:xfrm>
                <a:off x="12869519" y="3301858"/>
                <a:ext cx="4572000" cy="2571750"/>
              </a:xfrm>
              <a:prstGeom prst="rect">
                <a:avLst/>
              </a:prstGeom>
              <a:ln w="3175">
                <a:solidFill>
                  <a:prstClr val="ltGray"/>
                </a:solidFill>
              </a:ln>
            </p:spPr>
          </p:pic>
        </mc:Fallback>
      </mc:AlternateContent>
    </p:spTree>
    <p:extLst>
      <p:ext uri="{BB962C8B-B14F-4D97-AF65-F5344CB8AC3E}">
        <p14:creationId xmlns:p14="http://schemas.microsoft.com/office/powerpoint/2010/main" val="25501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217714" y="4354498"/>
            <a:ext cx="18723429" cy="262829"/>
            <a:chOff x="0" y="0"/>
            <a:chExt cx="40712478" cy="571500"/>
          </a:xfrm>
        </p:grpSpPr>
        <p:sp>
          <p:nvSpPr>
            <p:cNvPr id="3" name="Freeform 3"/>
            <p:cNvSpPr/>
            <p:nvPr/>
          </p:nvSpPr>
          <p:spPr>
            <a:xfrm>
              <a:off x="0" y="255270"/>
              <a:ext cx="40712479" cy="69850"/>
            </a:xfrm>
            <a:custGeom>
              <a:avLst/>
              <a:gdLst/>
              <a:ahLst/>
              <a:cxnLst/>
              <a:rect l="l" t="t" r="r" b="b"/>
              <a:pathLst>
                <a:path w="40712479" h="69850">
                  <a:moveTo>
                    <a:pt x="40421647" y="0"/>
                  </a:moveTo>
                  <a:lnTo>
                    <a:pt x="0" y="0"/>
                  </a:lnTo>
                  <a:lnTo>
                    <a:pt x="0" y="69850"/>
                  </a:lnTo>
                  <a:lnTo>
                    <a:pt x="40712479" y="69850"/>
                  </a:lnTo>
                  <a:lnTo>
                    <a:pt x="40712479" y="0"/>
                  </a:lnTo>
                  <a:close/>
                </a:path>
              </a:pathLst>
            </a:custGeom>
            <a:solidFill>
              <a:srgbClr val="AA7D66"/>
            </a:solidFill>
          </p:spPr>
          <p:txBody>
            <a:bodyPr/>
            <a:lstStyle/>
            <a:p>
              <a:endParaRPr lang="en-US"/>
            </a:p>
          </p:txBody>
        </p:sp>
      </p:grpSp>
      <p:sp>
        <p:nvSpPr>
          <p:cNvPr id="12" name="TextBox 12"/>
          <p:cNvSpPr txBox="1"/>
          <p:nvPr/>
        </p:nvSpPr>
        <p:spPr>
          <a:xfrm>
            <a:off x="1031228" y="6143625"/>
            <a:ext cx="3445707" cy="382905"/>
          </a:xfrm>
          <a:prstGeom prst="rect">
            <a:avLst/>
          </a:prstGeom>
        </p:spPr>
        <p:txBody>
          <a:bodyPr lIns="0" tIns="0" rIns="0" bIns="0" rtlCol="0" anchor="t">
            <a:spAutoFit/>
          </a:bodyPr>
          <a:lstStyle/>
          <a:p>
            <a:pPr algn="ctr">
              <a:lnSpc>
                <a:spcPts val="2970"/>
              </a:lnSpc>
            </a:pPr>
            <a:r>
              <a:rPr lang="en-US" sz="2700" dirty="0">
                <a:solidFill>
                  <a:srgbClr val="4B4B3D"/>
                </a:solidFill>
                <a:latin typeface="Belleza"/>
                <a:ea typeface="Belleza"/>
                <a:cs typeface="Belleza"/>
                <a:sym typeface="Belleza"/>
              </a:rPr>
              <a:t>Report Use</a:t>
            </a:r>
          </a:p>
        </p:txBody>
      </p:sp>
      <p:sp>
        <p:nvSpPr>
          <p:cNvPr id="13" name="TextBox 13"/>
          <p:cNvSpPr txBox="1"/>
          <p:nvPr/>
        </p:nvSpPr>
        <p:spPr>
          <a:xfrm>
            <a:off x="5223058" y="6143625"/>
            <a:ext cx="3445707" cy="382905"/>
          </a:xfrm>
          <a:prstGeom prst="rect">
            <a:avLst/>
          </a:prstGeom>
        </p:spPr>
        <p:txBody>
          <a:bodyPr lIns="0" tIns="0" rIns="0" bIns="0" rtlCol="0" anchor="t">
            <a:spAutoFit/>
          </a:bodyPr>
          <a:lstStyle/>
          <a:p>
            <a:pPr algn="ctr">
              <a:lnSpc>
                <a:spcPts val="2970"/>
              </a:lnSpc>
            </a:pPr>
            <a:r>
              <a:rPr lang="en-US" sz="2700" dirty="0">
                <a:solidFill>
                  <a:srgbClr val="4B4B3D"/>
                </a:solidFill>
                <a:latin typeface="Belleza"/>
                <a:ea typeface="Belleza"/>
                <a:cs typeface="Belleza"/>
                <a:sym typeface="Belleza"/>
              </a:rPr>
              <a:t>Variables</a:t>
            </a:r>
          </a:p>
        </p:txBody>
      </p:sp>
      <p:sp>
        <p:nvSpPr>
          <p:cNvPr id="14" name="TextBox 14"/>
          <p:cNvSpPr txBox="1"/>
          <p:nvPr/>
        </p:nvSpPr>
        <p:spPr>
          <a:xfrm>
            <a:off x="9414888" y="6143625"/>
            <a:ext cx="3445707" cy="384721"/>
          </a:xfrm>
          <a:prstGeom prst="rect">
            <a:avLst/>
          </a:prstGeom>
        </p:spPr>
        <p:txBody>
          <a:bodyPr lIns="0" tIns="0" rIns="0" bIns="0" rtlCol="0" anchor="t">
            <a:spAutoFit/>
          </a:bodyPr>
          <a:lstStyle/>
          <a:p>
            <a:pPr algn="ctr">
              <a:lnSpc>
                <a:spcPts val="2970"/>
              </a:lnSpc>
            </a:pPr>
            <a:r>
              <a:rPr lang="en-US" sz="2700" dirty="0">
                <a:solidFill>
                  <a:srgbClr val="4B4B3D"/>
                </a:solidFill>
                <a:latin typeface="Belleza"/>
                <a:ea typeface="Belleza"/>
                <a:cs typeface="Belleza"/>
                <a:sym typeface="Belleza"/>
              </a:rPr>
              <a:t>Define Row Fields</a:t>
            </a:r>
          </a:p>
        </p:txBody>
      </p:sp>
      <p:sp>
        <p:nvSpPr>
          <p:cNvPr id="15" name="TextBox 15"/>
          <p:cNvSpPr txBox="1"/>
          <p:nvPr/>
        </p:nvSpPr>
        <p:spPr>
          <a:xfrm>
            <a:off x="13606718" y="6143624"/>
            <a:ext cx="3445707" cy="382905"/>
          </a:xfrm>
          <a:prstGeom prst="rect">
            <a:avLst/>
          </a:prstGeom>
        </p:spPr>
        <p:txBody>
          <a:bodyPr lIns="0" tIns="0" rIns="0" bIns="0" rtlCol="0" anchor="t">
            <a:spAutoFit/>
          </a:bodyPr>
          <a:lstStyle/>
          <a:p>
            <a:pPr algn="ctr">
              <a:lnSpc>
                <a:spcPts val="2970"/>
              </a:lnSpc>
            </a:pPr>
            <a:r>
              <a:rPr lang="en-US" sz="2700" dirty="0">
                <a:solidFill>
                  <a:srgbClr val="4B4B3D"/>
                </a:solidFill>
                <a:latin typeface="Belleza"/>
                <a:ea typeface="Belleza"/>
                <a:cs typeface="Belleza"/>
                <a:sym typeface="Belleza"/>
              </a:rPr>
              <a:t>Spacing</a:t>
            </a:r>
          </a:p>
        </p:txBody>
      </p:sp>
      <p:sp>
        <p:nvSpPr>
          <p:cNvPr id="36" name="TextBox 36"/>
          <p:cNvSpPr txBox="1"/>
          <p:nvPr/>
        </p:nvSpPr>
        <p:spPr>
          <a:xfrm>
            <a:off x="1343277" y="6791741"/>
            <a:ext cx="2821608" cy="1589538"/>
          </a:xfrm>
          <a:prstGeom prst="rect">
            <a:avLst/>
          </a:prstGeom>
        </p:spPr>
        <p:txBody>
          <a:bodyPr lIns="0" tIns="0" rIns="0" bIns="0" rtlCol="0" anchor="t">
            <a:spAutoFit/>
          </a:bodyPr>
          <a:lstStyle/>
          <a:p>
            <a:pPr algn="ctr">
              <a:lnSpc>
                <a:spcPts val="3199"/>
              </a:lnSpc>
            </a:pPr>
            <a:r>
              <a:rPr lang="en-US" sz="1599" b="1" dirty="0">
                <a:solidFill>
                  <a:srgbClr val="777775"/>
                </a:solidFill>
                <a:latin typeface="Montserrat Semi-Bold"/>
                <a:ea typeface="Montserrat Semi-Bold"/>
                <a:cs typeface="Montserrat Semi-Bold"/>
                <a:sym typeface="Montserrat Semi-Bold"/>
              </a:rPr>
              <a:t>Determine the business process you need address by creating/modifying additional comp reports </a:t>
            </a:r>
          </a:p>
        </p:txBody>
      </p:sp>
      <p:sp>
        <p:nvSpPr>
          <p:cNvPr id="37" name="TextBox 37"/>
          <p:cNvSpPr txBox="1"/>
          <p:nvPr/>
        </p:nvSpPr>
        <p:spPr>
          <a:xfrm>
            <a:off x="5531695" y="6791741"/>
            <a:ext cx="2821608" cy="2410275"/>
          </a:xfrm>
          <a:prstGeom prst="rect">
            <a:avLst/>
          </a:prstGeom>
        </p:spPr>
        <p:txBody>
          <a:bodyPr lIns="0" tIns="0" rIns="0" bIns="0" rtlCol="0" anchor="t">
            <a:spAutoFit/>
          </a:bodyPr>
          <a:lstStyle/>
          <a:p>
            <a:pPr algn="ctr">
              <a:lnSpc>
                <a:spcPts val="3199"/>
              </a:lnSpc>
            </a:pPr>
            <a:r>
              <a:rPr lang="en-US" sz="1599" b="1" dirty="0">
                <a:solidFill>
                  <a:srgbClr val="777775"/>
                </a:solidFill>
                <a:latin typeface="Montserrat Semi-Bold"/>
                <a:ea typeface="Montserrat Semi-Bold"/>
                <a:cs typeface="Montserrat Semi-Bold"/>
                <a:sym typeface="Montserrat Semi-Bold"/>
              </a:rPr>
              <a:t>If new variables are needed such as displaying multiple variables on one line – create those prior to setting up the comp report</a:t>
            </a:r>
          </a:p>
        </p:txBody>
      </p:sp>
      <p:sp>
        <p:nvSpPr>
          <p:cNvPr id="38" name="TextBox 38"/>
          <p:cNvSpPr txBox="1"/>
          <p:nvPr/>
        </p:nvSpPr>
        <p:spPr>
          <a:xfrm>
            <a:off x="9805036" y="6765772"/>
            <a:ext cx="2821608" cy="3231013"/>
          </a:xfrm>
          <a:prstGeom prst="rect">
            <a:avLst/>
          </a:prstGeom>
        </p:spPr>
        <p:txBody>
          <a:bodyPr lIns="0" tIns="0" rIns="0" bIns="0" rtlCol="0" anchor="t">
            <a:spAutoFit/>
          </a:bodyPr>
          <a:lstStyle/>
          <a:p>
            <a:pPr algn="ctr">
              <a:lnSpc>
                <a:spcPts val="3199"/>
              </a:lnSpc>
            </a:pPr>
            <a:r>
              <a:rPr lang="en-US" sz="1599" b="1" dirty="0">
                <a:solidFill>
                  <a:srgbClr val="777775"/>
                </a:solidFill>
                <a:latin typeface="Montserrat Semi-Bold"/>
                <a:ea typeface="Montserrat Semi-Bold"/>
                <a:cs typeface="Montserrat Semi-Bold"/>
                <a:sym typeface="Montserrat Semi-Bold"/>
              </a:rPr>
              <a:t>Enter the name of the row as you would like it displayed on the report. The name can be up to 30 characters in length, including spaces. To have a blank row, leave this field blank.</a:t>
            </a:r>
          </a:p>
        </p:txBody>
      </p:sp>
      <p:sp>
        <p:nvSpPr>
          <p:cNvPr id="39" name="TextBox 39"/>
          <p:cNvSpPr txBox="1"/>
          <p:nvPr/>
        </p:nvSpPr>
        <p:spPr>
          <a:xfrm>
            <a:off x="14078377" y="6791741"/>
            <a:ext cx="2821608" cy="1589538"/>
          </a:xfrm>
          <a:prstGeom prst="rect">
            <a:avLst/>
          </a:prstGeom>
        </p:spPr>
        <p:txBody>
          <a:bodyPr lIns="0" tIns="0" rIns="0" bIns="0" rtlCol="0" anchor="t">
            <a:spAutoFit/>
          </a:bodyPr>
          <a:lstStyle/>
          <a:p>
            <a:pPr algn="ctr">
              <a:lnSpc>
                <a:spcPts val="3199"/>
              </a:lnSpc>
            </a:pPr>
            <a:r>
              <a:rPr lang="en-US" sz="1599" b="1" dirty="0">
                <a:solidFill>
                  <a:srgbClr val="777775"/>
                </a:solidFill>
                <a:latin typeface="Montserrat Semi-Bold"/>
                <a:ea typeface="Montserrat Semi-Bold"/>
                <a:cs typeface="Montserrat Semi-Bold"/>
                <a:sym typeface="Montserrat Semi-Bold"/>
              </a:rPr>
              <a:t>Max of 41 rows available on one page. Photos and Situs Address will use more than one line</a:t>
            </a:r>
          </a:p>
        </p:txBody>
      </p:sp>
      <p:sp>
        <p:nvSpPr>
          <p:cNvPr id="52" name="TextBox 52"/>
          <p:cNvSpPr txBox="1"/>
          <p:nvPr/>
        </p:nvSpPr>
        <p:spPr>
          <a:xfrm>
            <a:off x="1383266" y="727204"/>
            <a:ext cx="9741934" cy="654025"/>
          </a:xfrm>
          <a:prstGeom prst="rect">
            <a:avLst/>
          </a:prstGeom>
        </p:spPr>
        <p:txBody>
          <a:bodyPr wrap="square" lIns="0" tIns="0" rIns="0" bIns="0" rtlCol="0" anchor="t">
            <a:spAutoFit/>
          </a:bodyPr>
          <a:lstStyle/>
          <a:p>
            <a:pPr algn="l">
              <a:lnSpc>
                <a:spcPts val="5055"/>
              </a:lnSpc>
            </a:pPr>
            <a:r>
              <a:rPr lang="en-US" sz="4595" b="1" dirty="0">
                <a:solidFill>
                  <a:srgbClr val="4B4B3D"/>
                </a:solidFill>
                <a:latin typeface="Montserrat Ultra-Bold"/>
                <a:ea typeface="Montserrat Ultra-Bold"/>
                <a:cs typeface="Montserrat Ultra-Bold"/>
                <a:sym typeface="Montserrat Ultra-Bold"/>
              </a:rPr>
              <a:t>Setting Up A Comp Report</a:t>
            </a:r>
          </a:p>
        </p:txBody>
      </p:sp>
      <p:sp>
        <p:nvSpPr>
          <p:cNvPr id="53" name="TextBox 53"/>
          <p:cNvSpPr txBox="1"/>
          <p:nvPr/>
        </p:nvSpPr>
        <p:spPr>
          <a:xfrm>
            <a:off x="12531717" y="932626"/>
            <a:ext cx="5082565" cy="198755"/>
          </a:xfrm>
          <a:prstGeom prst="rect">
            <a:avLst/>
          </a:prstGeom>
        </p:spPr>
        <p:txBody>
          <a:bodyPr lIns="0" tIns="0" rIns="0" bIns="0" rtlCol="0" anchor="t">
            <a:spAutoFit/>
          </a:bodyPr>
          <a:lstStyle/>
          <a:p>
            <a:pPr algn="r">
              <a:lnSpc>
                <a:spcPts val="1540"/>
              </a:lnSpc>
            </a:pPr>
            <a:r>
              <a:rPr lang="en-US" sz="1400" b="1" spc="560">
                <a:solidFill>
                  <a:srgbClr val="777775"/>
                </a:solidFill>
                <a:latin typeface="Montserrat Medium"/>
                <a:ea typeface="Montserrat Medium"/>
                <a:cs typeface="Montserrat Medium"/>
                <a:sym typeface="Montserrat Medium"/>
              </a:rPr>
              <a:t>2024 ORION USERS CONFERENCE</a:t>
            </a:r>
          </a:p>
        </p:txBody>
      </p:sp>
      <p:grpSp>
        <p:nvGrpSpPr>
          <p:cNvPr id="59" name="Group 4">
            <a:extLst>
              <a:ext uri="{FF2B5EF4-FFF2-40B4-BE49-F238E27FC236}">
                <a16:creationId xmlns:a16="http://schemas.microsoft.com/office/drawing/2014/main" id="{B60B5D2E-730A-75E6-0BD8-455B55E9A9E2}"/>
              </a:ext>
            </a:extLst>
          </p:cNvPr>
          <p:cNvGrpSpPr/>
          <p:nvPr/>
        </p:nvGrpSpPr>
        <p:grpSpPr>
          <a:xfrm>
            <a:off x="1506299" y="3168452"/>
            <a:ext cx="2495566" cy="2495556"/>
            <a:chOff x="0" y="0"/>
            <a:chExt cx="6350000" cy="6349975"/>
          </a:xfrm>
        </p:grpSpPr>
        <p:sp>
          <p:nvSpPr>
            <p:cNvPr id="60" name="Freeform 5">
              <a:extLst>
                <a:ext uri="{FF2B5EF4-FFF2-40B4-BE49-F238E27FC236}">
                  <a16:creationId xmlns:a16="http://schemas.microsoft.com/office/drawing/2014/main" id="{CCBBDD46-8E87-222B-C9DE-16A38F335BC3}"/>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31956" r="-31956"/>
              </a:stretch>
            </a:blipFill>
          </p:spPr>
          <p:txBody>
            <a:bodyPr/>
            <a:lstStyle/>
            <a:p>
              <a:endParaRPr lang="en-US"/>
            </a:p>
          </p:txBody>
        </p:sp>
      </p:grpSp>
      <p:grpSp>
        <p:nvGrpSpPr>
          <p:cNvPr id="61" name="Group 6">
            <a:extLst>
              <a:ext uri="{FF2B5EF4-FFF2-40B4-BE49-F238E27FC236}">
                <a16:creationId xmlns:a16="http://schemas.microsoft.com/office/drawing/2014/main" id="{4214C12E-D87B-DFB3-B995-0A41A85A90FB}"/>
              </a:ext>
            </a:extLst>
          </p:cNvPr>
          <p:cNvGrpSpPr/>
          <p:nvPr/>
        </p:nvGrpSpPr>
        <p:grpSpPr>
          <a:xfrm>
            <a:off x="5698129" y="3168452"/>
            <a:ext cx="2495566" cy="2495556"/>
            <a:chOff x="0" y="0"/>
            <a:chExt cx="6350000" cy="6349975"/>
          </a:xfrm>
        </p:grpSpPr>
        <p:sp>
          <p:nvSpPr>
            <p:cNvPr id="62" name="Freeform 7">
              <a:hlinkClick r:id="rId3" action="ppaction://hlinksldjump"/>
              <a:extLst>
                <a:ext uri="{FF2B5EF4-FFF2-40B4-BE49-F238E27FC236}">
                  <a16:creationId xmlns:a16="http://schemas.microsoft.com/office/drawing/2014/main" id="{8FD0E441-0A63-6489-C9EC-E268CEF5AE46}"/>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287" r="-2287"/>
              </a:stretch>
            </a:blipFill>
            <a:ln>
              <a:solidFill>
                <a:schemeClr val="tx1"/>
              </a:solidFill>
            </a:ln>
          </p:spPr>
          <p:txBody>
            <a:bodyPr/>
            <a:lstStyle/>
            <a:p>
              <a:endParaRPr lang="en-US" dirty="0"/>
            </a:p>
          </p:txBody>
        </p:sp>
      </p:grpSp>
      <p:grpSp>
        <p:nvGrpSpPr>
          <p:cNvPr id="63" name="Group 8">
            <a:extLst>
              <a:ext uri="{FF2B5EF4-FFF2-40B4-BE49-F238E27FC236}">
                <a16:creationId xmlns:a16="http://schemas.microsoft.com/office/drawing/2014/main" id="{DCF709C8-4578-E1ED-653F-51E1280A3104}"/>
              </a:ext>
            </a:extLst>
          </p:cNvPr>
          <p:cNvGrpSpPr/>
          <p:nvPr/>
        </p:nvGrpSpPr>
        <p:grpSpPr>
          <a:xfrm>
            <a:off x="9889959" y="3168452"/>
            <a:ext cx="2495566" cy="2495556"/>
            <a:chOff x="0" y="0"/>
            <a:chExt cx="6350000" cy="6349975"/>
          </a:xfrm>
        </p:grpSpPr>
        <p:sp>
          <p:nvSpPr>
            <p:cNvPr id="64" name="Freeform 9">
              <a:hlinkClick r:id="rId5" action="ppaction://hlinksldjump"/>
              <a:extLst>
                <a:ext uri="{FF2B5EF4-FFF2-40B4-BE49-F238E27FC236}">
                  <a16:creationId xmlns:a16="http://schemas.microsoft.com/office/drawing/2014/main" id="{ED4A3166-E650-13D6-5D5E-6B781643E229}"/>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12772" r="-12772"/>
              </a:stretch>
            </a:blipFill>
          </p:spPr>
          <p:txBody>
            <a:bodyPr/>
            <a:lstStyle/>
            <a:p>
              <a:endParaRPr lang="en-US"/>
            </a:p>
          </p:txBody>
        </p:sp>
      </p:grpSp>
      <p:grpSp>
        <p:nvGrpSpPr>
          <p:cNvPr id="65" name="Group 10">
            <a:extLst>
              <a:ext uri="{FF2B5EF4-FFF2-40B4-BE49-F238E27FC236}">
                <a16:creationId xmlns:a16="http://schemas.microsoft.com/office/drawing/2014/main" id="{5F39F7BA-06F4-42CD-96E7-B33C301D9E9D}"/>
              </a:ext>
            </a:extLst>
          </p:cNvPr>
          <p:cNvGrpSpPr/>
          <p:nvPr/>
        </p:nvGrpSpPr>
        <p:grpSpPr>
          <a:xfrm>
            <a:off x="14081789" y="3168452"/>
            <a:ext cx="2495566" cy="2495556"/>
            <a:chOff x="0" y="0"/>
            <a:chExt cx="6350000" cy="6349975"/>
          </a:xfrm>
        </p:grpSpPr>
        <p:sp>
          <p:nvSpPr>
            <p:cNvPr id="66" name="Freeform 11">
              <a:extLst>
                <a:ext uri="{FF2B5EF4-FFF2-40B4-BE49-F238E27FC236}">
                  <a16:creationId xmlns:a16="http://schemas.microsoft.com/office/drawing/2014/main" id="{677C71E3-5E68-A6BA-09BA-CBE18F2D2B1C}"/>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r="-30292"/>
              </a:stretch>
            </a:blipFill>
          </p:spPr>
          <p:txBody>
            <a:bodyPr/>
            <a:lstStyle/>
            <a:p>
              <a:endParaRPr lang="en-US"/>
            </a:p>
          </p:txBody>
        </p:sp>
      </p:grpSp>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96E5BF8D-2FBF-8DAE-27DA-810CBFE9CFE6}"/>
                  </a:ext>
                </a:extLst>
              </p:cNvPr>
              <p:cNvGraphicFramePr>
                <a:graphicFrameLocks noChangeAspect="1"/>
              </p:cNvGraphicFramePr>
              <p:nvPr>
                <p:extLst>
                  <p:ext uri="{D42A27DB-BD31-4B8C-83A1-F6EECF244321}">
                    <p14:modId xmlns:p14="http://schemas.microsoft.com/office/powerpoint/2010/main" val="3057461894"/>
                  </p:ext>
                </p:extLst>
              </p:nvPr>
            </p:nvGraphicFramePr>
            <p:xfrm>
              <a:off x="9889960" y="3168452"/>
              <a:ext cx="2495565" cy="2495556"/>
            </p:xfrm>
            <a:graphic>
              <a:graphicData uri="http://schemas.microsoft.com/office/powerpoint/2016/slidezoom">
                <pslz:sldZm>
                  <pslz:sldZmObj sldId="309" cId="1186095589">
                    <pslz:zmPr id="{4C29E31B-F7EF-4F4F-A376-82134284FC84}" transitionDur="1000">
                      <p166:blipFill xmlns:p166="http://schemas.microsoft.com/office/powerpoint/2016/6/main">
                        <a:blip r:embed="rId8"/>
                        <a:stretch>
                          <a:fillRect/>
                        </a:stretch>
                      </p166:blipFill>
                      <p166:spPr xmlns:p166="http://schemas.microsoft.com/office/powerpoint/2016/6/main">
                        <a:xfrm>
                          <a:off x="0" y="0"/>
                          <a:ext cx="2495565" cy="2495556"/>
                        </a:xfrm>
                        <a:prstGeom prst="ellipse">
                          <a:avLst/>
                        </a:prstGeom>
                        <a:ln w="3175" cap="rnd">
                          <a:solidFill>
                            <a:schemeClr val="tx1"/>
                          </a:solidFill>
                        </a:ln>
                        <a:effectLst/>
                        <a:scene3d>
                          <a:camera prst="orthographicFront"/>
                          <a:lightRig rig="contrasting" dir="t">
                            <a:rot lat="0" lon="0" rev="3000000"/>
                          </a:lightRig>
                        </a:scene3d>
                        <a:sp3d contourW="7620">
                          <a:bevelT w="95250" h="31750"/>
                          <a:contourClr>
                            <a:srgbClr val="333333"/>
                          </a:contourClr>
                        </a:sp3d>
                      </p166:spPr>
                    </pslz:zmPr>
                  </pslz:sldZmObj>
                </pslz:sldZm>
              </a:graphicData>
            </a:graphic>
          </p:graphicFrame>
        </mc:Choice>
        <mc:Fallback>
          <p:pic>
            <p:nvPicPr>
              <p:cNvPr id="5" name="Slide Zoom 4">
                <a:extLst>
                  <a:ext uri="{FF2B5EF4-FFF2-40B4-BE49-F238E27FC236}">
                    <a16:creationId xmlns:a16="http://schemas.microsoft.com/office/drawing/2014/main" id="{96E5BF8D-2FBF-8DAE-27DA-810CBFE9CFE6}"/>
                  </a:ext>
                </a:extLst>
              </p:cNvPr>
              <p:cNvPicPr>
                <a:picLocks noGrp="1" noRot="1" noChangeAspect="1" noMove="1" noResize="1" noEditPoints="1" noAdjustHandles="1" noChangeArrowheads="1" noChangeShapeType="1"/>
              </p:cNvPicPr>
              <p:nvPr/>
            </p:nvPicPr>
            <p:blipFill>
              <a:blip r:embed="rId8"/>
              <a:stretch>
                <a:fillRect/>
              </a:stretch>
            </p:blipFill>
            <p:spPr>
              <a:xfrm>
                <a:off x="9889960" y="3168452"/>
                <a:ext cx="2495565" cy="2495556"/>
              </a:xfrm>
              <a:prstGeom prst="ellipse">
                <a:avLst/>
              </a:prstGeom>
              <a:ln w="3175" cap="rnd">
                <a:solidFill>
                  <a:schemeClr val="tx1"/>
                </a:solidFill>
              </a:ln>
              <a:effectLst/>
              <a:scene3d>
                <a:camera prst="orthographicFront"/>
                <a:lightRig rig="contrasting" dir="t">
                  <a:rot lat="0" lon="0" rev="3000000"/>
                </a:lightRig>
              </a:scene3d>
              <a:sp3d contourW="7620">
                <a:bevelT w="95250" h="31750"/>
                <a:contourClr>
                  <a:srgbClr val="333333"/>
                </a:contourClr>
              </a:sp3d>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5286" y="1444790"/>
            <a:ext cx="15657427" cy="7355097"/>
            <a:chOff x="0" y="0"/>
            <a:chExt cx="5284213" cy="2488020"/>
          </a:xfrm>
        </p:grpSpPr>
        <p:sp>
          <p:nvSpPr>
            <p:cNvPr id="3" name="Freeform 3"/>
            <p:cNvSpPr/>
            <p:nvPr/>
          </p:nvSpPr>
          <p:spPr>
            <a:xfrm>
              <a:off x="0" y="0"/>
              <a:ext cx="5284213" cy="2488020"/>
            </a:xfrm>
            <a:custGeom>
              <a:avLst/>
              <a:gdLst/>
              <a:ahLst/>
              <a:cxnLst/>
              <a:rect l="l" t="t" r="r" b="b"/>
              <a:pathLst>
                <a:path w="5284213" h="2488020">
                  <a:moveTo>
                    <a:pt x="0" y="0"/>
                  </a:moveTo>
                  <a:lnTo>
                    <a:pt x="5284213" y="0"/>
                  </a:lnTo>
                  <a:lnTo>
                    <a:pt x="5284213" y="2488020"/>
                  </a:lnTo>
                  <a:lnTo>
                    <a:pt x="0" y="2488020"/>
                  </a:lnTo>
                  <a:close/>
                </a:path>
              </a:pathLst>
            </a:custGeom>
            <a:solidFill>
              <a:srgbClr val="AA7D66"/>
            </a:solidFill>
          </p:spPr>
          <p:txBody>
            <a:bodyPr/>
            <a:lstStyle/>
            <a:p>
              <a:endParaRPr lang="en-US"/>
            </a:p>
          </p:txBody>
        </p:sp>
      </p:grpSp>
      <p:grpSp>
        <p:nvGrpSpPr>
          <p:cNvPr id="4" name="Group 4"/>
          <p:cNvGrpSpPr/>
          <p:nvPr/>
        </p:nvGrpSpPr>
        <p:grpSpPr>
          <a:xfrm rot="-10800000">
            <a:off x="1333393" y="3833012"/>
            <a:ext cx="15631978" cy="262829"/>
            <a:chOff x="0" y="0"/>
            <a:chExt cx="33990386" cy="571500"/>
          </a:xfrm>
        </p:grpSpPr>
        <p:sp>
          <p:nvSpPr>
            <p:cNvPr id="5" name="Freeform 5"/>
            <p:cNvSpPr/>
            <p:nvPr/>
          </p:nvSpPr>
          <p:spPr>
            <a:xfrm>
              <a:off x="0" y="255270"/>
              <a:ext cx="33990387" cy="69850"/>
            </a:xfrm>
            <a:custGeom>
              <a:avLst/>
              <a:gdLst/>
              <a:ahLst/>
              <a:cxnLst/>
              <a:rect l="l" t="t" r="r" b="b"/>
              <a:pathLst>
                <a:path w="33990387" h="69850">
                  <a:moveTo>
                    <a:pt x="33699555" y="0"/>
                  </a:moveTo>
                  <a:lnTo>
                    <a:pt x="0" y="0"/>
                  </a:lnTo>
                  <a:lnTo>
                    <a:pt x="0" y="69850"/>
                  </a:lnTo>
                  <a:lnTo>
                    <a:pt x="33990387" y="69850"/>
                  </a:lnTo>
                  <a:lnTo>
                    <a:pt x="33990387" y="0"/>
                  </a:lnTo>
                  <a:close/>
                </a:path>
              </a:pathLst>
            </a:custGeom>
            <a:solidFill>
              <a:srgbClr val="777775"/>
            </a:solidFill>
          </p:spPr>
          <p:txBody>
            <a:bodyPr/>
            <a:lstStyle/>
            <a:p>
              <a:endParaRPr lang="en-US"/>
            </a:p>
          </p:txBody>
        </p:sp>
      </p:grpSp>
      <p:grpSp>
        <p:nvGrpSpPr>
          <p:cNvPr id="6" name="Group 6"/>
          <p:cNvGrpSpPr/>
          <p:nvPr/>
        </p:nvGrpSpPr>
        <p:grpSpPr>
          <a:xfrm rot="-10800000">
            <a:off x="1334977" y="6166120"/>
            <a:ext cx="15630394" cy="262829"/>
            <a:chOff x="0" y="0"/>
            <a:chExt cx="33986941" cy="571500"/>
          </a:xfrm>
        </p:grpSpPr>
        <p:sp>
          <p:nvSpPr>
            <p:cNvPr id="7" name="Freeform 7"/>
            <p:cNvSpPr/>
            <p:nvPr/>
          </p:nvSpPr>
          <p:spPr>
            <a:xfrm>
              <a:off x="0" y="255270"/>
              <a:ext cx="33986943" cy="69850"/>
            </a:xfrm>
            <a:custGeom>
              <a:avLst/>
              <a:gdLst/>
              <a:ahLst/>
              <a:cxnLst/>
              <a:rect l="l" t="t" r="r" b="b"/>
              <a:pathLst>
                <a:path w="33986943" h="69850">
                  <a:moveTo>
                    <a:pt x="33696111" y="0"/>
                  </a:moveTo>
                  <a:lnTo>
                    <a:pt x="0" y="0"/>
                  </a:lnTo>
                  <a:lnTo>
                    <a:pt x="0" y="69850"/>
                  </a:lnTo>
                  <a:lnTo>
                    <a:pt x="33986943" y="69850"/>
                  </a:lnTo>
                  <a:lnTo>
                    <a:pt x="33986943" y="0"/>
                  </a:lnTo>
                  <a:close/>
                </a:path>
              </a:pathLst>
            </a:custGeom>
            <a:solidFill>
              <a:srgbClr val="777775"/>
            </a:solidFill>
          </p:spPr>
          <p:txBody>
            <a:bodyPr/>
            <a:lstStyle/>
            <a:p>
              <a:endParaRPr lang="en-US"/>
            </a:p>
          </p:txBody>
        </p:sp>
      </p:grpSp>
      <p:grpSp>
        <p:nvGrpSpPr>
          <p:cNvPr id="8" name="Group 8"/>
          <p:cNvGrpSpPr/>
          <p:nvPr/>
        </p:nvGrpSpPr>
        <p:grpSpPr>
          <a:xfrm rot="5400000">
            <a:off x="2759482" y="4986838"/>
            <a:ext cx="7355097" cy="271002"/>
            <a:chOff x="0" y="0"/>
            <a:chExt cx="15510725" cy="571500"/>
          </a:xfrm>
        </p:grpSpPr>
        <p:sp>
          <p:nvSpPr>
            <p:cNvPr id="9" name="Freeform 9"/>
            <p:cNvSpPr/>
            <p:nvPr/>
          </p:nvSpPr>
          <p:spPr>
            <a:xfrm>
              <a:off x="0" y="255270"/>
              <a:ext cx="15510725" cy="69850"/>
            </a:xfrm>
            <a:custGeom>
              <a:avLst/>
              <a:gdLst/>
              <a:ahLst/>
              <a:cxnLst/>
              <a:rect l="l" t="t" r="r" b="b"/>
              <a:pathLst>
                <a:path w="15510725" h="69850">
                  <a:moveTo>
                    <a:pt x="15219894" y="0"/>
                  </a:moveTo>
                  <a:lnTo>
                    <a:pt x="0" y="0"/>
                  </a:lnTo>
                  <a:lnTo>
                    <a:pt x="0" y="69850"/>
                  </a:lnTo>
                  <a:lnTo>
                    <a:pt x="15510725" y="69850"/>
                  </a:lnTo>
                  <a:lnTo>
                    <a:pt x="15510725" y="0"/>
                  </a:lnTo>
                  <a:close/>
                </a:path>
              </a:pathLst>
            </a:custGeom>
            <a:solidFill>
              <a:srgbClr val="777775"/>
            </a:solidFill>
          </p:spPr>
          <p:txBody>
            <a:bodyPr/>
            <a:lstStyle/>
            <a:p>
              <a:endParaRPr lang="en-US"/>
            </a:p>
          </p:txBody>
        </p:sp>
      </p:grpSp>
      <p:grpSp>
        <p:nvGrpSpPr>
          <p:cNvPr id="10" name="Group 10"/>
          <p:cNvGrpSpPr/>
          <p:nvPr/>
        </p:nvGrpSpPr>
        <p:grpSpPr>
          <a:xfrm rot="5400000">
            <a:off x="8131582" y="4986838"/>
            <a:ext cx="7355097" cy="271002"/>
            <a:chOff x="0" y="0"/>
            <a:chExt cx="15510725" cy="571500"/>
          </a:xfrm>
        </p:grpSpPr>
        <p:sp>
          <p:nvSpPr>
            <p:cNvPr id="11" name="Freeform 11"/>
            <p:cNvSpPr/>
            <p:nvPr/>
          </p:nvSpPr>
          <p:spPr>
            <a:xfrm>
              <a:off x="0" y="255270"/>
              <a:ext cx="15510725" cy="69850"/>
            </a:xfrm>
            <a:custGeom>
              <a:avLst/>
              <a:gdLst/>
              <a:ahLst/>
              <a:cxnLst/>
              <a:rect l="l" t="t" r="r" b="b"/>
              <a:pathLst>
                <a:path w="15510725" h="69850">
                  <a:moveTo>
                    <a:pt x="15219894" y="0"/>
                  </a:moveTo>
                  <a:lnTo>
                    <a:pt x="0" y="0"/>
                  </a:lnTo>
                  <a:lnTo>
                    <a:pt x="0" y="69850"/>
                  </a:lnTo>
                  <a:lnTo>
                    <a:pt x="15510725" y="69850"/>
                  </a:lnTo>
                  <a:lnTo>
                    <a:pt x="15510725" y="0"/>
                  </a:lnTo>
                  <a:close/>
                </a:path>
              </a:pathLst>
            </a:custGeom>
            <a:solidFill>
              <a:srgbClr val="777775"/>
            </a:solidFill>
          </p:spPr>
          <p:txBody>
            <a:bodyPr/>
            <a:lstStyle/>
            <a:p>
              <a:endParaRPr lang="en-US"/>
            </a:p>
          </p:txBody>
        </p:sp>
      </p:grpSp>
      <p:sp>
        <p:nvSpPr>
          <p:cNvPr id="12" name="TextBox 12"/>
          <p:cNvSpPr txBox="1"/>
          <p:nvPr/>
        </p:nvSpPr>
        <p:spPr>
          <a:xfrm>
            <a:off x="2374160" y="567796"/>
            <a:ext cx="5366138" cy="692497"/>
          </a:xfrm>
          <a:prstGeom prst="rect">
            <a:avLst/>
          </a:prstGeom>
        </p:spPr>
        <p:txBody>
          <a:bodyPr lIns="0" tIns="0" rIns="0" bIns="0" rtlCol="0" anchor="t">
            <a:spAutoFit/>
          </a:bodyPr>
          <a:lstStyle/>
          <a:p>
            <a:pPr algn="l"/>
            <a:r>
              <a:rPr lang="en-US" sz="4500" b="1" dirty="0">
                <a:solidFill>
                  <a:srgbClr val="4B4B3D"/>
                </a:solidFill>
                <a:latin typeface="Montserrat Ultra-Bold"/>
                <a:ea typeface="Montserrat Ultra-Bold"/>
                <a:cs typeface="Montserrat Ultra-Bold"/>
                <a:sym typeface="Montserrat Ultra-Bold"/>
              </a:rPr>
              <a:t>Data Types</a:t>
            </a:r>
          </a:p>
        </p:txBody>
      </p:sp>
      <p:sp>
        <p:nvSpPr>
          <p:cNvPr id="13" name="TextBox 13"/>
          <p:cNvSpPr txBox="1"/>
          <p:nvPr/>
        </p:nvSpPr>
        <p:spPr>
          <a:xfrm>
            <a:off x="1352017" y="1538992"/>
            <a:ext cx="4841995" cy="430887"/>
          </a:xfrm>
          <a:prstGeom prst="rect">
            <a:avLst/>
          </a:prstGeom>
        </p:spPr>
        <p:txBody>
          <a:bodyPr wrap="square" lIns="0" tIns="0" rIns="0" bIns="0" rtlCol="0" anchor="t">
            <a:spAutoFit/>
          </a:bodyPr>
          <a:lstStyle/>
          <a:p>
            <a:pPr algn="ctr"/>
            <a:r>
              <a:rPr lang="en-US" sz="2800" b="1" dirty="0">
                <a:solidFill>
                  <a:srgbClr val="FFFFFF"/>
                </a:solidFill>
                <a:latin typeface="Montserrat Semi-Bold"/>
                <a:ea typeface="Montserrat Semi-Bold"/>
                <a:cs typeface="Montserrat Semi-Bold"/>
                <a:sym typeface="Montserrat Semi-Bold"/>
              </a:rPr>
              <a:t>Variable</a:t>
            </a:r>
          </a:p>
        </p:txBody>
      </p:sp>
      <p:sp>
        <p:nvSpPr>
          <p:cNvPr id="14" name="TextBox 14"/>
          <p:cNvSpPr txBox="1"/>
          <p:nvPr/>
        </p:nvSpPr>
        <p:spPr>
          <a:xfrm>
            <a:off x="6497540" y="1538992"/>
            <a:ext cx="5076069" cy="430887"/>
          </a:xfrm>
          <a:prstGeom prst="rect">
            <a:avLst/>
          </a:prstGeom>
        </p:spPr>
        <p:txBody>
          <a:bodyPr wrap="square" lIns="0" tIns="0" rIns="0" bIns="0" rtlCol="0" anchor="t">
            <a:spAutoFit/>
          </a:bodyPr>
          <a:lstStyle/>
          <a:p>
            <a:pPr algn="ctr"/>
            <a:r>
              <a:rPr lang="en-US" sz="2800" b="1" dirty="0">
                <a:solidFill>
                  <a:srgbClr val="FFFFFF"/>
                </a:solidFill>
                <a:latin typeface="Montserrat Semi-Bold"/>
                <a:ea typeface="Montserrat Semi-Bold"/>
                <a:cs typeface="Montserrat Semi-Bold"/>
                <a:sym typeface="Montserrat Semi-Bold"/>
              </a:rPr>
              <a:t>None</a:t>
            </a:r>
          </a:p>
        </p:txBody>
      </p:sp>
      <p:sp>
        <p:nvSpPr>
          <p:cNvPr id="15" name="TextBox 15"/>
          <p:cNvSpPr txBox="1"/>
          <p:nvPr/>
        </p:nvSpPr>
        <p:spPr>
          <a:xfrm>
            <a:off x="6616296" y="6388384"/>
            <a:ext cx="5076069" cy="430887"/>
          </a:xfrm>
          <a:prstGeom prst="rect">
            <a:avLst/>
          </a:prstGeom>
        </p:spPr>
        <p:txBody>
          <a:bodyPr wrap="square" lIns="0" tIns="0" rIns="0" bIns="0" rtlCol="0" anchor="t">
            <a:spAutoFit/>
          </a:bodyPr>
          <a:lstStyle/>
          <a:p>
            <a:pPr algn="ctr"/>
            <a:r>
              <a:rPr lang="en-US" sz="2800" b="1" dirty="0">
                <a:solidFill>
                  <a:srgbClr val="FFFFFF"/>
                </a:solidFill>
                <a:latin typeface="Montserrat Semi-Bold"/>
                <a:ea typeface="Montserrat Semi-Bold"/>
                <a:cs typeface="Montserrat Semi-Bold"/>
                <a:sym typeface="Montserrat Semi-Bold"/>
              </a:rPr>
              <a:t>Photo-separate Page</a:t>
            </a:r>
          </a:p>
        </p:txBody>
      </p:sp>
      <p:sp>
        <p:nvSpPr>
          <p:cNvPr id="16" name="TextBox 16"/>
          <p:cNvSpPr txBox="1"/>
          <p:nvPr/>
        </p:nvSpPr>
        <p:spPr>
          <a:xfrm>
            <a:off x="1488995" y="3444028"/>
            <a:ext cx="4831946" cy="487313"/>
          </a:xfrm>
          <a:prstGeom prst="rect">
            <a:avLst/>
          </a:prstGeom>
        </p:spPr>
        <p:txBody>
          <a:bodyPr wrap="square" lIns="0" tIns="0" rIns="0" bIns="0" rtlCol="0" anchor="t">
            <a:spAutoFit/>
          </a:bodyPr>
          <a:lstStyle/>
          <a:p>
            <a:pPr algn="ctr">
              <a:lnSpc>
                <a:spcPts val="1900"/>
              </a:lnSpc>
            </a:pPr>
            <a:r>
              <a:rPr lang="en-US" dirty="0">
                <a:solidFill>
                  <a:schemeClr val="bg2"/>
                </a:solidFill>
              </a:rPr>
              <a:t>prints the results of any of the market variables in the market calculation definition group.</a:t>
            </a:r>
            <a:endParaRPr lang="en-US" dirty="0">
              <a:solidFill>
                <a:schemeClr val="bg2"/>
              </a:solidFill>
              <a:latin typeface="Belleza"/>
              <a:ea typeface="Belleza"/>
              <a:cs typeface="Belleza"/>
              <a:sym typeface="Belleza"/>
            </a:endParaRPr>
          </a:p>
        </p:txBody>
      </p:sp>
      <p:sp>
        <p:nvSpPr>
          <p:cNvPr id="17" name="TextBox 17"/>
          <p:cNvSpPr txBox="1"/>
          <p:nvPr/>
        </p:nvSpPr>
        <p:spPr>
          <a:xfrm>
            <a:off x="6476211" y="3442275"/>
            <a:ext cx="5297350" cy="487313"/>
          </a:xfrm>
          <a:prstGeom prst="rect">
            <a:avLst/>
          </a:prstGeom>
        </p:spPr>
        <p:txBody>
          <a:bodyPr wrap="square" lIns="0" tIns="0" rIns="0" bIns="0" rtlCol="0" anchor="t">
            <a:spAutoFit/>
          </a:bodyPr>
          <a:lstStyle/>
          <a:p>
            <a:pPr algn="ctr">
              <a:lnSpc>
                <a:spcPts val="1900"/>
              </a:lnSpc>
            </a:pPr>
            <a:r>
              <a:rPr lang="en-US" dirty="0">
                <a:solidFill>
                  <a:srgbClr val="E8E3DA"/>
                </a:solidFill>
                <a:latin typeface="Belleza"/>
                <a:ea typeface="Belleza"/>
                <a:cs typeface="Belleza"/>
                <a:sym typeface="Belleza"/>
              </a:rPr>
              <a:t>inserts a blank row in the report. This allows you to provide a visual break between the sections of the report.</a:t>
            </a:r>
          </a:p>
        </p:txBody>
      </p:sp>
      <p:sp>
        <p:nvSpPr>
          <p:cNvPr id="18" name="TextBox 18"/>
          <p:cNvSpPr txBox="1"/>
          <p:nvPr/>
        </p:nvSpPr>
        <p:spPr>
          <a:xfrm>
            <a:off x="6591969" y="8064526"/>
            <a:ext cx="5104062" cy="487313"/>
          </a:xfrm>
          <a:prstGeom prst="rect">
            <a:avLst/>
          </a:prstGeom>
        </p:spPr>
        <p:txBody>
          <a:bodyPr wrap="square" lIns="0" tIns="0" rIns="0" bIns="0" rtlCol="0" anchor="t">
            <a:spAutoFit/>
          </a:bodyPr>
          <a:lstStyle/>
          <a:p>
            <a:pPr algn="ctr">
              <a:lnSpc>
                <a:spcPts val="1900"/>
              </a:lnSpc>
            </a:pPr>
            <a:r>
              <a:rPr lang="en-US" dirty="0">
                <a:solidFill>
                  <a:srgbClr val="E8E3DA"/>
                </a:solidFill>
                <a:latin typeface="Belleza"/>
                <a:ea typeface="Belleza"/>
                <a:cs typeface="Belleza"/>
                <a:sym typeface="Belleza"/>
              </a:rPr>
              <a:t>prints property pictures on a separate page. No additional options are available for this selection.</a:t>
            </a:r>
          </a:p>
        </p:txBody>
      </p:sp>
      <p:sp>
        <p:nvSpPr>
          <p:cNvPr id="19" name="TextBox 19"/>
          <p:cNvSpPr txBox="1"/>
          <p:nvPr/>
        </p:nvSpPr>
        <p:spPr>
          <a:xfrm>
            <a:off x="11894482" y="1538992"/>
            <a:ext cx="4882090" cy="430887"/>
          </a:xfrm>
          <a:prstGeom prst="rect">
            <a:avLst/>
          </a:prstGeom>
        </p:spPr>
        <p:txBody>
          <a:bodyPr wrap="square" lIns="0" tIns="0" rIns="0" bIns="0" rtlCol="0" anchor="t">
            <a:spAutoFit/>
          </a:bodyPr>
          <a:lstStyle/>
          <a:p>
            <a:pPr algn="ctr"/>
            <a:r>
              <a:rPr lang="en-US" sz="2800" b="1" dirty="0">
                <a:solidFill>
                  <a:srgbClr val="FFFFFF"/>
                </a:solidFill>
                <a:latin typeface="Montserrat Semi-Bold"/>
                <a:ea typeface="Montserrat Semi-Bold"/>
                <a:cs typeface="Montserrat Semi-Bold"/>
                <a:sym typeface="Montserrat Semi-Bold"/>
              </a:rPr>
              <a:t>CAMA Code</a:t>
            </a:r>
          </a:p>
        </p:txBody>
      </p:sp>
      <p:sp>
        <p:nvSpPr>
          <p:cNvPr id="20" name="TextBox 20"/>
          <p:cNvSpPr txBox="1"/>
          <p:nvPr/>
        </p:nvSpPr>
        <p:spPr>
          <a:xfrm>
            <a:off x="11967595" y="3438649"/>
            <a:ext cx="4878011" cy="487313"/>
          </a:xfrm>
          <a:prstGeom prst="rect">
            <a:avLst/>
          </a:prstGeom>
        </p:spPr>
        <p:txBody>
          <a:bodyPr wrap="square" lIns="0" tIns="0" rIns="0" bIns="0" rtlCol="0" anchor="t">
            <a:spAutoFit/>
          </a:bodyPr>
          <a:lstStyle/>
          <a:p>
            <a:pPr algn="ctr">
              <a:lnSpc>
                <a:spcPts val="1900"/>
              </a:lnSpc>
            </a:pPr>
            <a:r>
              <a:rPr lang="en-US" dirty="0">
                <a:solidFill>
                  <a:srgbClr val="E8E3DA"/>
                </a:solidFill>
                <a:latin typeface="Belleza"/>
                <a:ea typeface="Belleza"/>
                <a:cs typeface="Belleza"/>
                <a:sym typeface="Belleza"/>
              </a:rPr>
              <a:t>prints the CAMA code and/or description for the property.</a:t>
            </a:r>
          </a:p>
        </p:txBody>
      </p:sp>
      <p:sp>
        <p:nvSpPr>
          <p:cNvPr id="21" name="TextBox 21"/>
          <p:cNvSpPr txBox="1"/>
          <p:nvPr/>
        </p:nvSpPr>
        <p:spPr>
          <a:xfrm>
            <a:off x="1386136" y="3993425"/>
            <a:ext cx="4841995" cy="430887"/>
          </a:xfrm>
          <a:prstGeom prst="rect">
            <a:avLst/>
          </a:prstGeom>
        </p:spPr>
        <p:txBody>
          <a:bodyPr wrap="square" lIns="0" tIns="0" rIns="0" bIns="0" rtlCol="0" anchor="t">
            <a:spAutoFit/>
          </a:bodyPr>
          <a:lstStyle/>
          <a:p>
            <a:pPr algn="ctr"/>
            <a:r>
              <a:rPr lang="en-US" sz="2800" b="1" dirty="0">
                <a:solidFill>
                  <a:srgbClr val="FFFFFF"/>
                </a:solidFill>
                <a:latin typeface="Montserrat Semi-Bold"/>
                <a:ea typeface="Montserrat Semi-Bold"/>
                <a:cs typeface="Montserrat Semi-Bold"/>
                <a:sym typeface="Montserrat Semi-Bold"/>
              </a:rPr>
              <a:t>Pre-defined</a:t>
            </a:r>
          </a:p>
        </p:txBody>
      </p:sp>
      <p:sp>
        <p:nvSpPr>
          <p:cNvPr id="22" name="TextBox 22"/>
          <p:cNvSpPr txBox="1"/>
          <p:nvPr/>
        </p:nvSpPr>
        <p:spPr>
          <a:xfrm>
            <a:off x="6518201" y="3993425"/>
            <a:ext cx="5076069" cy="430887"/>
          </a:xfrm>
          <a:prstGeom prst="rect">
            <a:avLst/>
          </a:prstGeom>
        </p:spPr>
        <p:txBody>
          <a:bodyPr wrap="square" lIns="0" tIns="0" rIns="0" bIns="0" rtlCol="0" anchor="t">
            <a:spAutoFit/>
          </a:bodyPr>
          <a:lstStyle/>
          <a:p>
            <a:pPr algn="ctr"/>
            <a:r>
              <a:rPr lang="en-US" sz="2800" b="1" dirty="0">
                <a:solidFill>
                  <a:srgbClr val="FFFFFF"/>
                </a:solidFill>
                <a:latin typeface="Montserrat Semi-Bold"/>
                <a:ea typeface="Montserrat Semi-Bold"/>
                <a:cs typeface="Montserrat Semi-Bold"/>
                <a:sym typeface="Montserrat Semi-Bold"/>
              </a:rPr>
              <a:t>Adjustments</a:t>
            </a:r>
          </a:p>
        </p:txBody>
      </p:sp>
      <p:sp>
        <p:nvSpPr>
          <p:cNvPr id="23" name="TextBox 23"/>
          <p:cNvSpPr txBox="1"/>
          <p:nvPr/>
        </p:nvSpPr>
        <p:spPr>
          <a:xfrm>
            <a:off x="1374543" y="5554184"/>
            <a:ext cx="4986168" cy="730969"/>
          </a:xfrm>
          <a:prstGeom prst="rect">
            <a:avLst/>
          </a:prstGeom>
        </p:spPr>
        <p:txBody>
          <a:bodyPr wrap="square" lIns="0" tIns="0" rIns="0" bIns="0" rtlCol="0" anchor="t">
            <a:spAutoFit/>
          </a:bodyPr>
          <a:lstStyle/>
          <a:p>
            <a:pPr algn="ctr">
              <a:lnSpc>
                <a:spcPts val="1900"/>
              </a:lnSpc>
            </a:pPr>
            <a:r>
              <a:rPr lang="en-US" dirty="0">
                <a:solidFill>
                  <a:srgbClr val="E8E3DA"/>
                </a:solidFill>
                <a:latin typeface="Belleza"/>
                <a:ea typeface="Belleza"/>
                <a:cs typeface="Belleza"/>
                <a:sym typeface="Belleza"/>
              </a:rPr>
              <a:t>selects from a set of pre-defined calculations that have characteristics that cannot easily be handled with user-defined calculations.</a:t>
            </a:r>
          </a:p>
        </p:txBody>
      </p:sp>
      <p:sp>
        <p:nvSpPr>
          <p:cNvPr id="24" name="TextBox 24"/>
          <p:cNvSpPr txBox="1"/>
          <p:nvPr/>
        </p:nvSpPr>
        <p:spPr>
          <a:xfrm>
            <a:off x="6604391" y="5525641"/>
            <a:ext cx="5104062" cy="730969"/>
          </a:xfrm>
          <a:prstGeom prst="rect">
            <a:avLst/>
          </a:prstGeom>
        </p:spPr>
        <p:txBody>
          <a:bodyPr wrap="square" lIns="0" tIns="0" rIns="0" bIns="0" rtlCol="0" anchor="t">
            <a:spAutoFit/>
          </a:bodyPr>
          <a:lstStyle/>
          <a:p>
            <a:pPr algn="ctr">
              <a:lnSpc>
                <a:spcPts val="1900"/>
              </a:lnSpc>
            </a:pPr>
            <a:r>
              <a:rPr lang="en-US" dirty="0">
                <a:solidFill>
                  <a:srgbClr val="E8E3DA"/>
                </a:solidFill>
                <a:latin typeface="Belleza"/>
                <a:ea typeface="Belleza"/>
                <a:cs typeface="Belleza"/>
                <a:sym typeface="Belleza"/>
              </a:rPr>
              <a:t>prints the amount of adjustments made to each sale property. These adjustments print for the sale properties only after you specify the market variable.</a:t>
            </a:r>
          </a:p>
        </p:txBody>
      </p:sp>
      <p:sp>
        <p:nvSpPr>
          <p:cNvPr id="25" name="TextBox 25"/>
          <p:cNvSpPr txBox="1"/>
          <p:nvPr/>
        </p:nvSpPr>
        <p:spPr>
          <a:xfrm>
            <a:off x="11928601" y="3993425"/>
            <a:ext cx="4882090" cy="430887"/>
          </a:xfrm>
          <a:prstGeom prst="rect">
            <a:avLst/>
          </a:prstGeom>
        </p:spPr>
        <p:txBody>
          <a:bodyPr wrap="square" lIns="0" tIns="0" rIns="0" bIns="0" rtlCol="0" anchor="t">
            <a:spAutoFit/>
          </a:bodyPr>
          <a:lstStyle/>
          <a:p>
            <a:pPr algn="ctr"/>
            <a:r>
              <a:rPr lang="en-US" sz="2800" b="1" dirty="0">
                <a:solidFill>
                  <a:srgbClr val="FFFFFF"/>
                </a:solidFill>
                <a:latin typeface="Montserrat Semi-Bold"/>
                <a:ea typeface="Montserrat Semi-Bold"/>
                <a:cs typeface="Montserrat Semi-Bold"/>
                <a:sym typeface="Montserrat Semi-Bold"/>
              </a:rPr>
              <a:t>Flags</a:t>
            </a:r>
          </a:p>
        </p:txBody>
      </p:sp>
      <p:sp>
        <p:nvSpPr>
          <p:cNvPr id="26" name="TextBox 26"/>
          <p:cNvSpPr txBox="1"/>
          <p:nvPr/>
        </p:nvSpPr>
        <p:spPr>
          <a:xfrm>
            <a:off x="11959534" y="5740861"/>
            <a:ext cx="4882090" cy="243656"/>
          </a:xfrm>
          <a:prstGeom prst="rect">
            <a:avLst/>
          </a:prstGeom>
        </p:spPr>
        <p:txBody>
          <a:bodyPr wrap="square" lIns="0" tIns="0" rIns="0" bIns="0" rtlCol="0" anchor="t">
            <a:spAutoFit/>
          </a:bodyPr>
          <a:lstStyle/>
          <a:p>
            <a:pPr algn="ctr">
              <a:lnSpc>
                <a:spcPts val="1900"/>
              </a:lnSpc>
            </a:pPr>
            <a:r>
              <a:rPr lang="en-US" dirty="0">
                <a:solidFill>
                  <a:srgbClr val="E8E3DA"/>
                </a:solidFill>
                <a:latin typeface="Belleza"/>
                <a:ea typeface="Belleza"/>
                <a:cs typeface="Belleza"/>
                <a:sym typeface="Belleza"/>
              </a:rPr>
              <a:t>prints flags that are on specified sale properties.</a:t>
            </a:r>
          </a:p>
        </p:txBody>
      </p:sp>
      <p:sp>
        <p:nvSpPr>
          <p:cNvPr id="27" name="TextBox 27"/>
          <p:cNvSpPr txBox="1"/>
          <p:nvPr/>
        </p:nvSpPr>
        <p:spPr>
          <a:xfrm>
            <a:off x="1481398" y="6388384"/>
            <a:ext cx="4841995" cy="430887"/>
          </a:xfrm>
          <a:prstGeom prst="rect">
            <a:avLst/>
          </a:prstGeom>
        </p:spPr>
        <p:txBody>
          <a:bodyPr wrap="square" lIns="0" tIns="0" rIns="0" bIns="0" rtlCol="0" anchor="t">
            <a:spAutoFit/>
          </a:bodyPr>
          <a:lstStyle/>
          <a:p>
            <a:pPr algn="ctr"/>
            <a:r>
              <a:rPr lang="en-US" sz="2800" b="1" dirty="0">
                <a:solidFill>
                  <a:srgbClr val="FFFFFF"/>
                </a:solidFill>
                <a:latin typeface="Montserrat Semi-Bold"/>
                <a:ea typeface="Montserrat Semi-Bold"/>
                <a:cs typeface="Montserrat Semi-Bold"/>
                <a:sym typeface="Montserrat Semi-Bold"/>
              </a:rPr>
              <a:t>Thumbnail Photo</a:t>
            </a:r>
          </a:p>
        </p:txBody>
      </p:sp>
      <p:sp>
        <p:nvSpPr>
          <p:cNvPr id="28" name="TextBox 28"/>
          <p:cNvSpPr txBox="1"/>
          <p:nvPr/>
        </p:nvSpPr>
        <p:spPr>
          <a:xfrm>
            <a:off x="1523669" y="8186354"/>
            <a:ext cx="4722522" cy="243656"/>
          </a:xfrm>
          <a:prstGeom prst="rect">
            <a:avLst/>
          </a:prstGeom>
        </p:spPr>
        <p:txBody>
          <a:bodyPr wrap="square" lIns="0" tIns="0" rIns="0" bIns="0" rtlCol="0" anchor="t">
            <a:spAutoFit/>
          </a:bodyPr>
          <a:lstStyle/>
          <a:p>
            <a:pPr algn="ctr">
              <a:lnSpc>
                <a:spcPts val="1900"/>
              </a:lnSpc>
            </a:pPr>
            <a:r>
              <a:rPr lang="en-US" dirty="0">
                <a:solidFill>
                  <a:srgbClr val="E8E3DA"/>
                </a:solidFill>
                <a:latin typeface="Belleza"/>
                <a:ea typeface="Belleza"/>
                <a:cs typeface="Belleza"/>
                <a:sym typeface="Belleza"/>
              </a:rPr>
              <a:t>includes a thumbnail picture of the property.</a:t>
            </a:r>
          </a:p>
        </p:txBody>
      </p:sp>
      <p:sp>
        <p:nvSpPr>
          <p:cNvPr id="31" name="TextBox 31"/>
          <p:cNvSpPr txBox="1"/>
          <p:nvPr/>
        </p:nvSpPr>
        <p:spPr>
          <a:xfrm>
            <a:off x="6013942" y="9544472"/>
            <a:ext cx="6260116" cy="215444"/>
          </a:xfrm>
          <a:prstGeom prst="rect">
            <a:avLst/>
          </a:prstGeom>
        </p:spPr>
        <p:txBody>
          <a:bodyPr wrap="square" lIns="0" tIns="0" rIns="0" bIns="0" rtlCol="0" anchor="t">
            <a:spAutoFit/>
          </a:bodyPr>
          <a:lstStyle/>
          <a:p>
            <a:pPr algn="ctr"/>
            <a:r>
              <a:rPr lang="en-US" sz="1400" spc="560" dirty="0">
                <a:solidFill>
                  <a:srgbClr val="777775"/>
                </a:solidFill>
                <a:latin typeface="Montserrat" panose="00000500000000000000" pitchFamily="2" charset="0"/>
                <a:ea typeface="Montserrat Medium"/>
                <a:cs typeface="Montserrat Medium"/>
                <a:sym typeface="Montserrat Medium"/>
              </a:rPr>
              <a:t>2024 ORION USERS CONFERENCE</a:t>
            </a:r>
          </a:p>
        </p:txBody>
      </p:sp>
      <p:grpSp>
        <p:nvGrpSpPr>
          <p:cNvPr id="32" name="Group 32"/>
          <p:cNvGrpSpPr/>
          <p:nvPr/>
        </p:nvGrpSpPr>
        <p:grpSpPr>
          <a:xfrm rot="-5400000">
            <a:off x="-4408821" y="5108536"/>
            <a:ext cx="11484429" cy="262829"/>
            <a:chOff x="0" y="0"/>
            <a:chExt cx="24971898" cy="571500"/>
          </a:xfrm>
        </p:grpSpPr>
        <p:sp>
          <p:nvSpPr>
            <p:cNvPr id="33" name="Freeform 33"/>
            <p:cNvSpPr/>
            <p:nvPr/>
          </p:nvSpPr>
          <p:spPr>
            <a:xfrm>
              <a:off x="0" y="255270"/>
              <a:ext cx="24971897" cy="69850"/>
            </a:xfrm>
            <a:custGeom>
              <a:avLst/>
              <a:gdLst/>
              <a:ahLst/>
              <a:cxnLst/>
              <a:rect l="l" t="t" r="r" b="b"/>
              <a:pathLst>
                <a:path w="24971897" h="69850">
                  <a:moveTo>
                    <a:pt x="24681069" y="0"/>
                  </a:moveTo>
                  <a:lnTo>
                    <a:pt x="0" y="0"/>
                  </a:lnTo>
                  <a:lnTo>
                    <a:pt x="0" y="69850"/>
                  </a:lnTo>
                  <a:lnTo>
                    <a:pt x="24971897" y="69850"/>
                  </a:lnTo>
                  <a:lnTo>
                    <a:pt x="24971897" y="0"/>
                  </a:lnTo>
                  <a:close/>
                </a:path>
              </a:pathLst>
            </a:custGeom>
            <a:solidFill>
              <a:srgbClr val="AA7D66"/>
            </a:solidFill>
            <a:ln w="28575">
              <a:solidFill>
                <a:srgbClr val="AA7D66"/>
              </a:solidFill>
            </a:ln>
          </p:spPr>
          <p:txBody>
            <a:bodyPr/>
            <a:lstStyle/>
            <a:p>
              <a:endParaRPr lang="en-US"/>
            </a:p>
          </p:txBody>
        </p:sp>
      </p:grpSp>
      <p:grpSp>
        <p:nvGrpSpPr>
          <p:cNvPr id="34" name="Group 34"/>
          <p:cNvGrpSpPr/>
          <p:nvPr/>
        </p:nvGrpSpPr>
        <p:grpSpPr>
          <a:xfrm rot="-5400000">
            <a:off x="11212393" y="5108536"/>
            <a:ext cx="11484429" cy="262829"/>
            <a:chOff x="0" y="0"/>
            <a:chExt cx="24971898" cy="571500"/>
          </a:xfrm>
        </p:grpSpPr>
        <p:sp>
          <p:nvSpPr>
            <p:cNvPr id="35" name="Freeform 35"/>
            <p:cNvSpPr/>
            <p:nvPr/>
          </p:nvSpPr>
          <p:spPr>
            <a:xfrm>
              <a:off x="0" y="255270"/>
              <a:ext cx="24971897" cy="69850"/>
            </a:xfrm>
            <a:custGeom>
              <a:avLst/>
              <a:gdLst/>
              <a:ahLst/>
              <a:cxnLst/>
              <a:rect l="l" t="t" r="r" b="b"/>
              <a:pathLst>
                <a:path w="24971897" h="69850">
                  <a:moveTo>
                    <a:pt x="24681069" y="0"/>
                  </a:moveTo>
                  <a:lnTo>
                    <a:pt x="0" y="0"/>
                  </a:lnTo>
                  <a:lnTo>
                    <a:pt x="0" y="69850"/>
                  </a:lnTo>
                  <a:lnTo>
                    <a:pt x="24971897" y="69850"/>
                  </a:lnTo>
                  <a:lnTo>
                    <a:pt x="24971897" y="0"/>
                  </a:lnTo>
                  <a:close/>
                </a:path>
              </a:pathLst>
            </a:custGeom>
            <a:solidFill>
              <a:srgbClr val="AA7D66"/>
            </a:solidFill>
          </p:spPr>
          <p:txBody>
            <a:bodyPr/>
            <a:lstStyle/>
            <a:p>
              <a:endParaRPr lang="en-US"/>
            </a:p>
          </p:txBody>
        </p:sp>
      </p:grpSp>
      <mc:AlternateContent xmlns:mc="http://schemas.openxmlformats.org/markup-compatibility/2006" xmlns:pslz="http://schemas.microsoft.com/office/powerpoint/2016/slidezoom">
        <mc:Choice Requires="pslz">
          <p:graphicFrame>
            <p:nvGraphicFramePr>
              <p:cNvPr id="39" name="Slide Zoom 38">
                <a:extLst>
                  <a:ext uri="{FF2B5EF4-FFF2-40B4-BE49-F238E27FC236}">
                    <a16:creationId xmlns:a16="http://schemas.microsoft.com/office/drawing/2014/main" id="{4668EDE0-941A-1975-C66D-0AF465C96ED0}"/>
                  </a:ext>
                </a:extLst>
              </p:cNvPr>
              <p:cNvGraphicFramePr>
                <a:graphicFrameLocks noChangeAspect="1"/>
              </p:cNvGraphicFramePr>
              <p:nvPr>
                <p:extLst>
                  <p:ext uri="{D42A27DB-BD31-4B8C-83A1-F6EECF244321}">
                    <p14:modId xmlns:p14="http://schemas.microsoft.com/office/powerpoint/2010/main" val="415373779"/>
                  </p:ext>
                </p:extLst>
              </p:nvPr>
            </p:nvGraphicFramePr>
            <p:xfrm>
              <a:off x="8180938" y="6933145"/>
              <a:ext cx="1930212" cy="1085744"/>
            </p:xfrm>
            <a:graphic>
              <a:graphicData uri="http://schemas.microsoft.com/office/powerpoint/2016/slidezoom">
                <pslz:sldZm>
                  <pslz:sldZmObj sldId="305" cId="1168129131">
                    <pslz:zmPr id="{5F8BC051-63E7-4760-8A00-B28E22C03591}" transitionDur="1000">
                      <p166:blipFill xmlns:p166="http://schemas.microsoft.com/office/powerpoint/2016/6/main">
                        <a:blip r:embed="rId2"/>
                        <a:stretch>
                          <a:fillRect/>
                        </a:stretch>
                      </p166:blipFill>
                      <p166:spPr xmlns:p166="http://schemas.microsoft.com/office/powerpoint/2016/6/main">
                        <a:xfrm>
                          <a:off x="0" y="0"/>
                          <a:ext cx="1930212" cy="1085744"/>
                        </a:xfrm>
                        <a:prstGeom prst="rect">
                          <a:avLst/>
                        </a:prstGeom>
                        <a:ln w="3175">
                          <a:solidFill>
                            <a:prstClr val="ltGray"/>
                          </a:solidFill>
                        </a:ln>
                      </p166:spPr>
                    </pslz:zmPr>
                  </pslz:sldZmObj>
                </pslz:sldZm>
              </a:graphicData>
            </a:graphic>
          </p:graphicFrame>
        </mc:Choice>
        <mc:Fallback xmlns="">
          <p:pic>
            <p:nvPicPr>
              <p:cNvPr id="39" name="Slide Zoom 38">
                <a:hlinkClick r:id="rId3" action="ppaction://hlinksldjump"/>
                <a:extLst>
                  <a:ext uri="{FF2B5EF4-FFF2-40B4-BE49-F238E27FC236}">
                    <a16:creationId xmlns:a16="http://schemas.microsoft.com/office/drawing/2014/main" id="{4668EDE0-941A-1975-C66D-0AF465C96ED0}"/>
                  </a:ext>
                </a:extLst>
              </p:cNvPr>
              <p:cNvPicPr>
                <a:picLocks noGrp="1" noRot="1" noChangeAspect="1" noMove="1" noResize="1" noEditPoints="1" noAdjustHandles="1" noChangeArrowheads="1" noChangeShapeType="1"/>
              </p:cNvPicPr>
              <p:nvPr/>
            </p:nvPicPr>
            <p:blipFill>
              <a:blip r:embed="rId4"/>
              <a:stretch>
                <a:fillRect/>
              </a:stretch>
            </p:blipFill>
            <p:spPr>
              <a:xfrm>
                <a:off x="8180938" y="6933145"/>
                <a:ext cx="1930212" cy="108574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3" name="Slide Zoom 42">
                <a:extLst>
                  <a:ext uri="{FF2B5EF4-FFF2-40B4-BE49-F238E27FC236}">
                    <a16:creationId xmlns:a16="http://schemas.microsoft.com/office/drawing/2014/main" id="{C2E5C951-7D19-5FF1-9A39-2CB2A7F01273}"/>
                  </a:ext>
                </a:extLst>
              </p:cNvPr>
              <p:cNvGraphicFramePr>
                <a:graphicFrameLocks noChangeAspect="1"/>
              </p:cNvGraphicFramePr>
              <p:nvPr>
                <p:extLst>
                  <p:ext uri="{D42A27DB-BD31-4B8C-83A1-F6EECF244321}">
                    <p14:modId xmlns:p14="http://schemas.microsoft.com/office/powerpoint/2010/main" val="2986689023"/>
                  </p:ext>
                </p:extLst>
              </p:nvPr>
            </p:nvGraphicFramePr>
            <p:xfrm>
              <a:off x="8042786" y="2176773"/>
              <a:ext cx="1930212" cy="1085744"/>
            </p:xfrm>
            <a:graphic>
              <a:graphicData uri="http://schemas.microsoft.com/office/powerpoint/2016/slidezoom">
                <pslz:sldZm>
                  <pslz:sldZmObj sldId="313" cId="757467944">
                    <pslz:zmPr id="{88105BB7-A5BE-4CA5-8D0F-9959B86A786B}" transitionDur="1000">
                      <p166:blipFill xmlns:p166="http://schemas.microsoft.com/office/powerpoint/2016/6/main">
                        <a:blip r:embed="rId5"/>
                        <a:stretch>
                          <a:fillRect/>
                        </a:stretch>
                      </p166:blipFill>
                      <p166:spPr xmlns:p166="http://schemas.microsoft.com/office/powerpoint/2016/6/main">
                        <a:xfrm>
                          <a:off x="0" y="0"/>
                          <a:ext cx="1930212" cy="1085744"/>
                        </a:xfrm>
                        <a:prstGeom prst="rect">
                          <a:avLst/>
                        </a:prstGeom>
                        <a:ln w="3175">
                          <a:solidFill>
                            <a:prstClr val="ltGray"/>
                          </a:solidFill>
                        </a:ln>
                      </p166:spPr>
                    </pslz:zmPr>
                  </pslz:sldZmObj>
                </pslz:sldZm>
              </a:graphicData>
            </a:graphic>
          </p:graphicFrame>
        </mc:Choice>
        <mc:Fallback xmlns="">
          <p:pic>
            <p:nvPicPr>
              <p:cNvPr id="43" name="Slide Zoom 42">
                <a:hlinkClick r:id="rId9" action="ppaction://hlinksldjump"/>
                <a:extLst>
                  <a:ext uri="{FF2B5EF4-FFF2-40B4-BE49-F238E27FC236}">
                    <a16:creationId xmlns:a16="http://schemas.microsoft.com/office/drawing/2014/main" id="{C2E5C951-7D19-5FF1-9A39-2CB2A7F01273}"/>
                  </a:ext>
                </a:extLst>
              </p:cNvPr>
              <p:cNvPicPr>
                <a:picLocks noGrp="1" noRot="1" noChangeAspect="1" noMove="1" noResize="1" noEditPoints="1" noAdjustHandles="1" noChangeArrowheads="1" noChangeShapeType="1"/>
              </p:cNvPicPr>
              <p:nvPr/>
            </p:nvPicPr>
            <p:blipFill>
              <a:blip r:embed="rId10"/>
              <a:stretch>
                <a:fillRect/>
              </a:stretch>
            </p:blipFill>
            <p:spPr>
              <a:xfrm>
                <a:off x="8042786" y="2176773"/>
                <a:ext cx="1930212" cy="108574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5" name="Slide Zoom 44">
                <a:extLst>
                  <a:ext uri="{FF2B5EF4-FFF2-40B4-BE49-F238E27FC236}">
                    <a16:creationId xmlns:a16="http://schemas.microsoft.com/office/drawing/2014/main" id="{30DC40F9-1888-CEC1-59DE-8E5E762AE454}"/>
                  </a:ext>
                </a:extLst>
              </p:cNvPr>
              <p:cNvGraphicFramePr>
                <a:graphicFrameLocks noChangeAspect="1"/>
              </p:cNvGraphicFramePr>
              <p:nvPr>
                <p:extLst>
                  <p:ext uri="{D42A27DB-BD31-4B8C-83A1-F6EECF244321}">
                    <p14:modId xmlns:p14="http://schemas.microsoft.com/office/powerpoint/2010/main" val="1639939796"/>
                  </p:ext>
                </p:extLst>
              </p:nvPr>
            </p:nvGraphicFramePr>
            <p:xfrm>
              <a:off x="13370421" y="2196163"/>
              <a:ext cx="1930212" cy="1085744"/>
            </p:xfrm>
            <a:graphic>
              <a:graphicData uri="http://schemas.microsoft.com/office/powerpoint/2016/slidezoom">
                <pslz:sldZm>
                  <pslz:sldZmObj sldId="310" cId="1188481956">
                    <pslz:zmPr id="{92EF1C91-B24A-4224-A741-00A442018B98}" transitionDur="1000">
                      <p166:blipFill xmlns:p166="http://schemas.microsoft.com/office/powerpoint/2016/6/main">
                        <a:blip r:embed="rId11"/>
                        <a:stretch>
                          <a:fillRect/>
                        </a:stretch>
                      </p166:blipFill>
                      <p166:spPr xmlns:p166="http://schemas.microsoft.com/office/powerpoint/2016/6/main">
                        <a:xfrm>
                          <a:off x="0" y="0"/>
                          <a:ext cx="1930212" cy="1085744"/>
                        </a:xfrm>
                        <a:prstGeom prst="rect">
                          <a:avLst/>
                        </a:prstGeom>
                        <a:ln w="3175">
                          <a:solidFill>
                            <a:prstClr val="ltGray"/>
                          </a:solidFill>
                        </a:ln>
                      </p166:spPr>
                    </pslz:zmPr>
                  </pslz:sldZmObj>
                </pslz:sldZm>
              </a:graphicData>
            </a:graphic>
          </p:graphicFrame>
        </mc:Choice>
        <mc:Fallback xmlns="">
          <p:pic>
            <p:nvPicPr>
              <p:cNvPr id="45" name="Slide Zoom 44">
                <a:hlinkClick r:id="rId12" action="ppaction://hlinksldjump"/>
                <a:extLst>
                  <a:ext uri="{FF2B5EF4-FFF2-40B4-BE49-F238E27FC236}">
                    <a16:creationId xmlns:a16="http://schemas.microsoft.com/office/drawing/2014/main" id="{30DC40F9-1888-CEC1-59DE-8E5E762AE454}"/>
                  </a:ext>
                </a:extLst>
              </p:cNvPr>
              <p:cNvPicPr>
                <a:picLocks noGrp="1" noRot="1" noChangeAspect="1" noMove="1" noResize="1" noEditPoints="1" noAdjustHandles="1" noChangeArrowheads="1" noChangeShapeType="1"/>
              </p:cNvPicPr>
              <p:nvPr/>
            </p:nvPicPr>
            <p:blipFill>
              <a:blip r:embed="rId13"/>
              <a:stretch>
                <a:fillRect/>
              </a:stretch>
            </p:blipFill>
            <p:spPr>
              <a:xfrm>
                <a:off x="13370421" y="2196163"/>
                <a:ext cx="1930212" cy="108574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7" name="Slide Zoom 46">
                <a:extLst>
                  <a:ext uri="{FF2B5EF4-FFF2-40B4-BE49-F238E27FC236}">
                    <a16:creationId xmlns:a16="http://schemas.microsoft.com/office/drawing/2014/main" id="{D0DA1C3D-42FB-0006-C360-D98395FA09DD}"/>
                  </a:ext>
                </a:extLst>
              </p:cNvPr>
              <p:cNvGraphicFramePr>
                <a:graphicFrameLocks noChangeAspect="1"/>
              </p:cNvGraphicFramePr>
              <p:nvPr>
                <p:extLst>
                  <p:ext uri="{D42A27DB-BD31-4B8C-83A1-F6EECF244321}">
                    <p14:modId xmlns:p14="http://schemas.microsoft.com/office/powerpoint/2010/main" val="3496074064"/>
                  </p:ext>
                </p:extLst>
              </p:nvPr>
            </p:nvGraphicFramePr>
            <p:xfrm>
              <a:off x="2824469" y="4458973"/>
              <a:ext cx="1897090" cy="1067113"/>
            </p:xfrm>
            <a:graphic>
              <a:graphicData uri="http://schemas.microsoft.com/office/powerpoint/2016/slidezoom">
                <pslz:sldZm>
                  <pslz:sldZmObj sldId="311" cId="1277922029">
                    <pslz:zmPr id="{0FF7E9ED-1566-498E-9AA4-B6586A587D02}" transitionDur="1000">
                      <p166:blipFill xmlns:p166="http://schemas.microsoft.com/office/powerpoint/2016/6/main">
                        <a:blip r:embed="rId14"/>
                        <a:stretch>
                          <a:fillRect/>
                        </a:stretch>
                      </p166:blipFill>
                      <p166:spPr xmlns:p166="http://schemas.microsoft.com/office/powerpoint/2016/6/main">
                        <a:xfrm>
                          <a:off x="0" y="0"/>
                          <a:ext cx="1897090" cy="1067113"/>
                        </a:xfrm>
                        <a:prstGeom prst="rect">
                          <a:avLst/>
                        </a:prstGeom>
                        <a:ln w="3175">
                          <a:solidFill>
                            <a:prstClr val="ltGray"/>
                          </a:solidFill>
                        </a:ln>
                      </p166:spPr>
                    </pslz:zmPr>
                  </pslz:sldZmObj>
                </pslz:sldZm>
              </a:graphicData>
            </a:graphic>
          </p:graphicFrame>
        </mc:Choice>
        <mc:Fallback xmlns="">
          <p:pic>
            <p:nvPicPr>
              <p:cNvPr id="47" name="Slide Zoom 46">
                <a:hlinkClick r:id="rId15" action="ppaction://hlinksldjump"/>
                <a:extLst>
                  <a:ext uri="{FF2B5EF4-FFF2-40B4-BE49-F238E27FC236}">
                    <a16:creationId xmlns:a16="http://schemas.microsoft.com/office/drawing/2014/main" id="{D0DA1C3D-42FB-0006-C360-D98395FA09DD}"/>
                  </a:ext>
                </a:extLst>
              </p:cNvPr>
              <p:cNvPicPr>
                <a:picLocks noGrp="1" noRot="1" noChangeAspect="1" noMove="1" noResize="1" noEditPoints="1" noAdjustHandles="1" noChangeArrowheads="1" noChangeShapeType="1"/>
              </p:cNvPicPr>
              <p:nvPr/>
            </p:nvPicPr>
            <p:blipFill>
              <a:blip r:embed="rId16"/>
              <a:stretch>
                <a:fillRect/>
              </a:stretch>
            </p:blipFill>
            <p:spPr>
              <a:xfrm>
                <a:off x="2824469" y="4458973"/>
                <a:ext cx="1897090" cy="10671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9" name="Slide Zoom 48">
                <a:extLst>
                  <a:ext uri="{FF2B5EF4-FFF2-40B4-BE49-F238E27FC236}">
                    <a16:creationId xmlns:a16="http://schemas.microsoft.com/office/drawing/2014/main" id="{D9B1E870-44B6-6740-FB96-C0B0D9E39256}"/>
                  </a:ext>
                </a:extLst>
              </p:cNvPr>
              <p:cNvGraphicFramePr>
                <a:graphicFrameLocks noChangeAspect="1"/>
              </p:cNvGraphicFramePr>
              <p:nvPr>
                <p:extLst>
                  <p:ext uri="{D42A27DB-BD31-4B8C-83A1-F6EECF244321}">
                    <p14:modId xmlns:p14="http://schemas.microsoft.com/office/powerpoint/2010/main" val="55434431"/>
                  </p:ext>
                </p:extLst>
              </p:nvPr>
            </p:nvGraphicFramePr>
            <p:xfrm>
              <a:off x="8240890" y="4447769"/>
              <a:ext cx="1866172" cy="1049722"/>
            </p:xfrm>
            <a:graphic>
              <a:graphicData uri="http://schemas.microsoft.com/office/powerpoint/2016/slidezoom">
                <pslz:sldZm>
                  <pslz:sldZmObj sldId="312" cId="2437064859">
                    <pslz:zmPr id="{727AAC11-C646-4C2C-89C8-63E34454292E}" transitionDur="1000">
                      <p166:blipFill xmlns:p166="http://schemas.microsoft.com/office/powerpoint/2016/6/main">
                        <a:blip r:embed="rId17"/>
                        <a:stretch>
                          <a:fillRect/>
                        </a:stretch>
                      </p166:blipFill>
                      <p166:spPr xmlns:p166="http://schemas.microsoft.com/office/powerpoint/2016/6/main">
                        <a:xfrm>
                          <a:off x="0" y="0"/>
                          <a:ext cx="1866172" cy="1049722"/>
                        </a:xfrm>
                        <a:prstGeom prst="rect">
                          <a:avLst/>
                        </a:prstGeom>
                        <a:ln w="3175">
                          <a:solidFill>
                            <a:prstClr val="ltGray"/>
                          </a:solidFill>
                        </a:ln>
                      </p166:spPr>
                    </pslz:zmPr>
                  </pslz:sldZmObj>
                </pslz:sldZm>
              </a:graphicData>
            </a:graphic>
          </p:graphicFrame>
        </mc:Choice>
        <mc:Fallback xmlns="">
          <p:pic>
            <p:nvPicPr>
              <p:cNvPr id="49" name="Slide Zoom 48">
                <a:hlinkClick r:id="rId18" action="ppaction://hlinksldjump"/>
                <a:extLst>
                  <a:ext uri="{FF2B5EF4-FFF2-40B4-BE49-F238E27FC236}">
                    <a16:creationId xmlns:a16="http://schemas.microsoft.com/office/drawing/2014/main" id="{D9B1E870-44B6-6740-FB96-C0B0D9E39256}"/>
                  </a:ext>
                </a:extLst>
              </p:cNvPr>
              <p:cNvPicPr>
                <a:picLocks noGrp="1" noRot="1" noChangeAspect="1" noMove="1" noResize="1" noEditPoints="1" noAdjustHandles="1" noChangeArrowheads="1" noChangeShapeType="1"/>
              </p:cNvPicPr>
              <p:nvPr/>
            </p:nvPicPr>
            <p:blipFill>
              <a:blip r:embed="rId19"/>
              <a:stretch>
                <a:fillRect/>
              </a:stretch>
            </p:blipFill>
            <p:spPr>
              <a:xfrm>
                <a:off x="8240890" y="4447769"/>
                <a:ext cx="1866172" cy="104972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1" name="Slide Zoom 50">
                <a:extLst>
                  <a:ext uri="{FF2B5EF4-FFF2-40B4-BE49-F238E27FC236}">
                    <a16:creationId xmlns:a16="http://schemas.microsoft.com/office/drawing/2014/main" id="{3F764A7E-CB55-DE6A-A22D-AABD19738661}"/>
                  </a:ext>
                </a:extLst>
              </p:cNvPr>
              <p:cNvGraphicFramePr>
                <a:graphicFrameLocks noChangeAspect="1"/>
              </p:cNvGraphicFramePr>
              <p:nvPr>
                <p:extLst>
                  <p:ext uri="{D42A27DB-BD31-4B8C-83A1-F6EECF244321}">
                    <p14:modId xmlns:p14="http://schemas.microsoft.com/office/powerpoint/2010/main" val="2371384080"/>
                  </p:ext>
                </p:extLst>
              </p:nvPr>
            </p:nvGraphicFramePr>
            <p:xfrm>
              <a:off x="13440737" y="4458973"/>
              <a:ext cx="1786583" cy="1066668"/>
            </p:xfrm>
            <a:graphic>
              <a:graphicData uri="http://schemas.microsoft.com/office/powerpoint/2016/slidezoom">
                <pslz:sldZm>
                  <pslz:sldZmObj sldId="307" cId="2070117912">
                    <pslz:zmPr id="{5DA3A104-2904-4237-9336-8E5DA766F479}" transitionDur="1000">
                      <p166:blipFill xmlns:p166="http://schemas.microsoft.com/office/powerpoint/2016/6/main">
                        <a:blip r:embed="rId20"/>
                        <a:stretch>
                          <a:fillRect/>
                        </a:stretch>
                      </p166:blipFill>
                      <p166:spPr xmlns:p166="http://schemas.microsoft.com/office/powerpoint/2016/6/main">
                        <a:xfrm>
                          <a:off x="0" y="0"/>
                          <a:ext cx="1786583" cy="1066668"/>
                        </a:xfrm>
                        <a:prstGeom prst="rect">
                          <a:avLst/>
                        </a:prstGeom>
                        <a:ln w="3175">
                          <a:solidFill>
                            <a:prstClr val="ltGray"/>
                          </a:solidFill>
                        </a:ln>
                      </p166:spPr>
                    </pslz:zmPr>
                  </pslz:sldZmObj>
                </pslz:sldZm>
              </a:graphicData>
            </a:graphic>
          </p:graphicFrame>
        </mc:Choice>
        <mc:Fallback xmlns="">
          <p:pic>
            <p:nvPicPr>
              <p:cNvPr id="51" name="Slide Zoom 50">
                <a:hlinkClick r:id="rId21" action="ppaction://hlinksldjump"/>
                <a:extLst>
                  <a:ext uri="{FF2B5EF4-FFF2-40B4-BE49-F238E27FC236}">
                    <a16:creationId xmlns:a16="http://schemas.microsoft.com/office/drawing/2014/main" id="{3F764A7E-CB55-DE6A-A22D-AABD19738661}"/>
                  </a:ext>
                </a:extLst>
              </p:cNvPr>
              <p:cNvPicPr>
                <a:picLocks noGrp="1" noRot="1" noChangeAspect="1" noMove="1" noResize="1" noEditPoints="1" noAdjustHandles="1" noChangeArrowheads="1" noChangeShapeType="1"/>
              </p:cNvPicPr>
              <p:nvPr/>
            </p:nvPicPr>
            <p:blipFill>
              <a:blip r:embed="rId22"/>
              <a:stretch>
                <a:fillRect/>
              </a:stretch>
            </p:blipFill>
            <p:spPr>
              <a:xfrm>
                <a:off x="13440737" y="4458973"/>
                <a:ext cx="1786583" cy="106666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3" name="Slide Zoom 52">
                <a:extLst>
                  <a:ext uri="{FF2B5EF4-FFF2-40B4-BE49-F238E27FC236}">
                    <a16:creationId xmlns:a16="http://schemas.microsoft.com/office/drawing/2014/main" id="{B1CBF5DD-8B35-CFFE-26FF-B412684431C5}"/>
                  </a:ext>
                </a:extLst>
              </p:cNvPr>
              <p:cNvGraphicFramePr>
                <a:graphicFrameLocks noChangeAspect="1"/>
              </p:cNvGraphicFramePr>
              <p:nvPr>
                <p:extLst>
                  <p:ext uri="{D42A27DB-BD31-4B8C-83A1-F6EECF244321}">
                    <p14:modId xmlns:p14="http://schemas.microsoft.com/office/powerpoint/2010/main" val="2553135278"/>
                  </p:ext>
                </p:extLst>
              </p:nvPr>
            </p:nvGraphicFramePr>
            <p:xfrm>
              <a:off x="2858588" y="6933145"/>
              <a:ext cx="1897090" cy="1067113"/>
            </p:xfrm>
            <a:graphic>
              <a:graphicData uri="http://schemas.microsoft.com/office/powerpoint/2016/slidezoom">
                <pslz:sldZm>
                  <pslz:sldZmObj sldId="306" cId="3881628519">
                    <pslz:zmPr id="{F2787B3D-DA90-4885-8AF6-BE518286ABAA}" transitionDur="1000">
                      <p166:blipFill xmlns:p166="http://schemas.microsoft.com/office/powerpoint/2016/6/main">
                        <a:blip r:embed="rId23"/>
                        <a:stretch>
                          <a:fillRect/>
                        </a:stretch>
                      </p166:blipFill>
                      <p166:spPr xmlns:p166="http://schemas.microsoft.com/office/powerpoint/2016/6/main">
                        <a:xfrm>
                          <a:off x="0" y="0"/>
                          <a:ext cx="1897090" cy="1067113"/>
                        </a:xfrm>
                        <a:prstGeom prst="rect">
                          <a:avLst/>
                        </a:prstGeom>
                        <a:ln w="3175">
                          <a:solidFill>
                            <a:prstClr val="ltGray"/>
                          </a:solidFill>
                        </a:ln>
                      </p166:spPr>
                    </pslz:zmPr>
                  </pslz:sldZmObj>
                </pslz:sldZm>
              </a:graphicData>
            </a:graphic>
          </p:graphicFrame>
        </mc:Choice>
        <mc:Fallback xmlns="">
          <p:pic>
            <p:nvPicPr>
              <p:cNvPr id="53" name="Slide Zoom 52">
                <a:hlinkClick r:id="rId24" action="ppaction://hlinksldjump"/>
                <a:extLst>
                  <a:ext uri="{FF2B5EF4-FFF2-40B4-BE49-F238E27FC236}">
                    <a16:creationId xmlns:a16="http://schemas.microsoft.com/office/drawing/2014/main" id="{B1CBF5DD-8B35-CFFE-26FF-B412684431C5}"/>
                  </a:ext>
                </a:extLst>
              </p:cNvPr>
              <p:cNvPicPr>
                <a:picLocks noGrp="1" noRot="1" noChangeAspect="1" noMove="1" noResize="1" noEditPoints="1" noAdjustHandles="1" noChangeArrowheads="1" noChangeShapeType="1"/>
              </p:cNvPicPr>
              <p:nvPr/>
            </p:nvPicPr>
            <p:blipFill>
              <a:blip r:embed="rId25"/>
              <a:stretch>
                <a:fillRect/>
              </a:stretch>
            </p:blipFill>
            <p:spPr>
              <a:xfrm>
                <a:off x="2858588" y="6933145"/>
                <a:ext cx="1897090" cy="106711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C613F55F-FC38-29A5-B233-8F4654225D46}"/>
                  </a:ext>
                </a:extLst>
              </p:cNvPr>
              <p:cNvGraphicFramePr>
                <a:graphicFrameLocks noChangeAspect="1"/>
              </p:cNvGraphicFramePr>
              <p:nvPr>
                <p:extLst>
                  <p:ext uri="{D42A27DB-BD31-4B8C-83A1-F6EECF244321}">
                    <p14:modId xmlns:p14="http://schemas.microsoft.com/office/powerpoint/2010/main" val="1928267424"/>
                  </p:ext>
                </p:extLst>
              </p:nvPr>
            </p:nvGraphicFramePr>
            <p:xfrm>
              <a:off x="2848912" y="2179116"/>
              <a:ext cx="1917895" cy="1078816"/>
            </p:xfrm>
            <a:graphic>
              <a:graphicData uri="http://schemas.microsoft.com/office/powerpoint/2016/slidezoom">
                <pslz:sldZm>
                  <pslz:sldZmObj sldId="314" cId="149207606">
                    <pslz:zmPr id="{9C7A92F0-F8F4-4B99-99D5-96EE55612229}" transitionDur="1000">
                      <p166:blipFill xmlns:p166="http://schemas.microsoft.com/office/powerpoint/2016/6/main">
                        <a:blip r:embed="rId26"/>
                        <a:stretch>
                          <a:fillRect/>
                        </a:stretch>
                      </p166:blipFill>
                      <p166:spPr xmlns:p166="http://schemas.microsoft.com/office/powerpoint/2016/6/main">
                        <a:xfrm>
                          <a:off x="0" y="0"/>
                          <a:ext cx="1917895" cy="1078816"/>
                        </a:xfrm>
                        <a:prstGeom prst="rect">
                          <a:avLst/>
                        </a:prstGeom>
                        <a:ln w="3175">
                          <a:solidFill>
                            <a:prstClr val="ltGray"/>
                          </a:solidFill>
                        </a:ln>
                      </p166:spPr>
                    </pslz:zmPr>
                  </pslz:sldZmObj>
                </pslz:sldZm>
              </a:graphicData>
            </a:graphic>
          </p:graphicFrame>
        </mc:Choice>
        <mc:Fallback xmlns="">
          <p:pic>
            <p:nvPicPr>
              <p:cNvPr id="30" name="Slide Zoom 29">
                <a:hlinkClick r:id="rId9" action="ppaction://hlinksldjump"/>
                <a:extLst>
                  <a:ext uri="{FF2B5EF4-FFF2-40B4-BE49-F238E27FC236}">
                    <a16:creationId xmlns:a16="http://schemas.microsoft.com/office/drawing/2014/main" id="{C613F55F-FC38-29A5-B233-8F4654225D46}"/>
                  </a:ext>
                </a:extLst>
              </p:cNvPr>
              <p:cNvPicPr>
                <a:picLocks noGrp="1" noRot="1" noChangeAspect="1" noMove="1" noResize="1" noEditPoints="1" noAdjustHandles="1" noChangeArrowheads="1" noChangeShapeType="1"/>
              </p:cNvPicPr>
              <p:nvPr/>
            </p:nvPicPr>
            <p:blipFill>
              <a:blip r:embed="rId27"/>
              <a:stretch>
                <a:fillRect/>
              </a:stretch>
            </p:blipFill>
            <p:spPr>
              <a:xfrm>
                <a:off x="2848912" y="2179116"/>
                <a:ext cx="1917895" cy="1078816"/>
              </a:xfrm>
              <a:prstGeom prst="rect">
                <a:avLst/>
              </a:prstGeom>
              <a:ln w="3175">
                <a:solidFill>
                  <a:prstClr val="ltGray"/>
                </a:solidFill>
              </a:ln>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10800000">
            <a:off x="0" y="1030466"/>
            <a:ext cx="1533496" cy="262829"/>
            <a:chOff x="0" y="0"/>
            <a:chExt cx="3334456" cy="571500"/>
          </a:xfrm>
        </p:grpSpPr>
        <p:sp>
          <p:nvSpPr>
            <p:cNvPr id="5" name="Freeform 5"/>
            <p:cNvSpPr/>
            <p:nvPr/>
          </p:nvSpPr>
          <p:spPr>
            <a:xfrm>
              <a:off x="0" y="255270"/>
              <a:ext cx="3334455" cy="69850"/>
            </a:xfrm>
            <a:custGeom>
              <a:avLst/>
              <a:gdLst/>
              <a:ahLst/>
              <a:cxnLst/>
              <a:rect l="l" t="t" r="r" b="b"/>
              <a:pathLst>
                <a:path w="3334455" h="69850">
                  <a:moveTo>
                    <a:pt x="3043626" y="0"/>
                  </a:moveTo>
                  <a:lnTo>
                    <a:pt x="0" y="0"/>
                  </a:lnTo>
                  <a:lnTo>
                    <a:pt x="0" y="69850"/>
                  </a:lnTo>
                  <a:lnTo>
                    <a:pt x="3334455" y="69850"/>
                  </a:lnTo>
                  <a:lnTo>
                    <a:pt x="3334455" y="0"/>
                  </a:lnTo>
                  <a:close/>
                </a:path>
              </a:pathLst>
            </a:custGeom>
            <a:solidFill>
              <a:srgbClr val="AA7D66"/>
            </a:solidFill>
          </p:spPr>
          <p:txBody>
            <a:bodyPr/>
            <a:lstStyle/>
            <a:p>
              <a:endParaRPr lang="en-US"/>
            </a:p>
          </p:txBody>
        </p:sp>
      </p:grpSp>
      <p:sp>
        <p:nvSpPr>
          <p:cNvPr id="6" name="TextBox 6"/>
          <p:cNvSpPr txBox="1"/>
          <p:nvPr/>
        </p:nvSpPr>
        <p:spPr>
          <a:xfrm>
            <a:off x="2260857" y="863335"/>
            <a:ext cx="10845543" cy="641201"/>
          </a:xfrm>
          <a:prstGeom prst="rect">
            <a:avLst/>
          </a:prstGeom>
        </p:spPr>
        <p:txBody>
          <a:bodyPr wrap="square" lIns="0" tIns="0" rIns="0" bIns="0" rtlCol="0" anchor="t">
            <a:spAutoFit/>
          </a:bodyPr>
          <a:lstStyle/>
          <a:p>
            <a:pPr algn="l">
              <a:lnSpc>
                <a:spcPts val="4950"/>
              </a:lnSpc>
            </a:pPr>
            <a:r>
              <a:rPr lang="en-US" sz="4500" b="1" dirty="0">
                <a:solidFill>
                  <a:srgbClr val="4B4B3D"/>
                </a:solidFill>
                <a:latin typeface="Montserrat Ultra-Bold"/>
                <a:ea typeface="Montserrat Ultra-Bold"/>
                <a:cs typeface="Montserrat Ultra-Bold"/>
                <a:sym typeface="Montserrat Ultra-Bold"/>
              </a:rPr>
              <a:t>Copying Comp Report Formats</a:t>
            </a:r>
          </a:p>
        </p:txBody>
      </p:sp>
      <p:grpSp>
        <p:nvGrpSpPr>
          <p:cNvPr id="7" name="Group 7"/>
          <p:cNvGrpSpPr/>
          <p:nvPr/>
        </p:nvGrpSpPr>
        <p:grpSpPr>
          <a:xfrm rot="-10800000">
            <a:off x="11658600" y="4103960"/>
            <a:ext cx="6980230" cy="173662"/>
            <a:chOff x="0" y="0"/>
            <a:chExt cx="22971028" cy="571500"/>
          </a:xfrm>
        </p:grpSpPr>
        <p:sp>
          <p:nvSpPr>
            <p:cNvPr id="8" name="Freeform 8"/>
            <p:cNvSpPr/>
            <p:nvPr/>
          </p:nvSpPr>
          <p:spPr>
            <a:xfrm>
              <a:off x="0" y="255270"/>
              <a:ext cx="22971029" cy="69850"/>
            </a:xfrm>
            <a:custGeom>
              <a:avLst/>
              <a:gdLst/>
              <a:ahLst/>
              <a:cxnLst/>
              <a:rect l="l" t="t" r="r" b="b"/>
              <a:pathLst>
                <a:path w="22971029" h="69850">
                  <a:moveTo>
                    <a:pt x="22680199" y="0"/>
                  </a:moveTo>
                  <a:lnTo>
                    <a:pt x="0" y="0"/>
                  </a:lnTo>
                  <a:lnTo>
                    <a:pt x="0" y="69850"/>
                  </a:lnTo>
                  <a:lnTo>
                    <a:pt x="22971029" y="69850"/>
                  </a:lnTo>
                  <a:lnTo>
                    <a:pt x="22971029" y="0"/>
                  </a:lnTo>
                  <a:close/>
                </a:path>
              </a:pathLst>
            </a:custGeom>
            <a:solidFill>
              <a:srgbClr val="777775"/>
            </a:solidFill>
          </p:spPr>
          <p:txBody>
            <a:bodyPr/>
            <a:lstStyle/>
            <a:p>
              <a:endParaRPr lang="en-US" sz="2000">
                <a:latin typeface="Montserrat" panose="00000500000000000000" pitchFamily="2" charset="0"/>
              </a:endParaRPr>
            </a:p>
          </p:txBody>
        </p:sp>
      </p:grpSp>
      <p:sp>
        <p:nvSpPr>
          <p:cNvPr id="9" name="TextBox 9"/>
          <p:cNvSpPr txBox="1"/>
          <p:nvPr/>
        </p:nvSpPr>
        <p:spPr>
          <a:xfrm>
            <a:off x="11658600" y="3647575"/>
            <a:ext cx="3701536" cy="364843"/>
          </a:xfrm>
          <a:prstGeom prst="rect">
            <a:avLst/>
          </a:prstGeom>
        </p:spPr>
        <p:txBody>
          <a:bodyPr lIns="0" tIns="0" rIns="0" bIns="0" rtlCol="0" anchor="t">
            <a:spAutoFit/>
          </a:bodyPr>
          <a:lstStyle/>
          <a:p>
            <a:pPr algn="l">
              <a:lnSpc>
                <a:spcPts val="3200"/>
              </a:lnSpc>
            </a:pPr>
            <a:r>
              <a:rPr lang="en-US" b="1" spc="480" dirty="0">
                <a:solidFill>
                  <a:srgbClr val="AA7D66"/>
                </a:solidFill>
                <a:latin typeface="Montserrat" panose="00000500000000000000" pitchFamily="2" charset="0"/>
                <a:ea typeface="Belleza"/>
                <a:cs typeface="Belleza"/>
                <a:sym typeface="Belleza"/>
              </a:rPr>
              <a:t>Appeal Comp Report</a:t>
            </a:r>
          </a:p>
        </p:txBody>
      </p:sp>
      <p:sp>
        <p:nvSpPr>
          <p:cNvPr id="10" name="TextBox 10"/>
          <p:cNvSpPr txBox="1"/>
          <p:nvPr/>
        </p:nvSpPr>
        <p:spPr>
          <a:xfrm>
            <a:off x="11658600" y="4265339"/>
            <a:ext cx="6408730" cy="364843"/>
          </a:xfrm>
          <a:prstGeom prst="rect">
            <a:avLst/>
          </a:prstGeom>
        </p:spPr>
        <p:txBody>
          <a:bodyPr wrap="square" lIns="0" tIns="0" rIns="0" bIns="0" rtlCol="0" anchor="t">
            <a:spAutoFit/>
          </a:bodyPr>
          <a:lstStyle/>
          <a:p>
            <a:pPr algn="l">
              <a:lnSpc>
                <a:spcPts val="3200"/>
              </a:lnSpc>
            </a:pPr>
            <a:r>
              <a:rPr lang="en-US" b="1" spc="480" dirty="0">
                <a:solidFill>
                  <a:srgbClr val="AA7D66"/>
                </a:solidFill>
                <a:latin typeface="Montserrat" panose="00000500000000000000" pitchFamily="2" charset="0"/>
                <a:ea typeface="Belleza"/>
                <a:cs typeface="Belleza"/>
                <a:sym typeface="Belleza"/>
              </a:rPr>
              <a:t>Model specific Comp Report</a:t>
            </a:r>
          </a:p>
        </p:txBody>
      </p:sp>
      <p:grpSp>
        <p:nvGrpSpPr>
          <p:cNvPr id="15" name="Group 15"/>
          <p:cNvGrpSpPr/>
          <p:nvPr/>
        </p:nvGrpSpPr>
        <p:grpSpPr>
          <a:xfrm rot="-10800000">
            <a:off x="11658600" y="4686300"/>
            <a:ext cx="7116302" cy="173662"/>
            <a:chOff x="0" y="0"/>
            <a:chExt cx="23418822" cy="571500"/>
          </a:xfrm>
        </p:grpSpPr>
        <p:sp>
          <p:nvSpPr>
            <p:cNvPr id="16" name="Freeform 16"/>
            <p:cNvSpPr/>
            <p:nvPr/>
          </p:nvSpPr>
          <p:spPr>
            <a:xfrm>
              <a:off x="0" y="255270"/>
              <a:ext cx="23418822" cy="69850"/>
            </a:xfrm>
            <a:custGeom>
              <a:avLst/>
              <a:gdLst/>
              <a:ahLst/>
              <a:cxnLst/>
              <a:rect l="l" t="t" r="r" b="b"/>
              <a:pathLst>
                <a:path w="23418822" h="69850">
                  <a:moveTo>
                    <a:pt x="23127991" y="0"/>
                  </a:moveTo>
                  <a:lnTo>
                    <a:pt x="0" y="0"/>
                  </a:lnTo>
                  <a:lnTo>
                    <a:pt x="0" y="69850"/>
                  </a:lnTo>
                  <a:lnTo>
                    <a:pt x="23418822" y="69850"/>
                  </a:lnTo>
                  <a:lnTo>
                    <a:pt x="23418822" y="0"/>
                  </a:lnTo>
                  <a:close/>
                </a:path>
              </a:pathLst>
            </a:custGeom>
            <a:solidFill>
              <a:srgbClr val="777775"/>
            </a:solidFill>
          </p:spPr>
          <p:txBody>
            <a:bodyPr/>
            <a:lstStyle/>
            <a:p>
              <a:endParaRPr lang="en-US" sz="2000">
                <a:latin typeface="Montserrat" panose="00000500000000000000" pitchFamily="2" charset="0"/>
              </a:endParaRPr>
            </a:p>
          </p:txBody>
        </p:sp>
      </p:grpSp>
      <p:pic>
        <p:nvPicPr>
          <p:cNvPr id="22" name="Picture 21">
            <a:extLst>
              <a:ext uri="{FF2B5EF4-FFF2-40B4-BE49-F238E27FC236}">
                <a16:creationId xmlns:a16="http://schemas.microsoft.com/office/drawing/2014/main" id="{99C3E116-A157-4BDE-8BA5-22963500E2EF}"/>
              </a:ext>
            </a:extLst>
          </p:cNvPr>
          <p:cNvPicPr>
            <a:picLocks noChangeAspect="1"/>
          </p:cNvPicPr>
          <p:nvPr/>
        </p:nvPicPr>
        <p:blipFill>
          <a:blip r:embed="rId2"/>
          <a:stretch>
            <a:fillRect/>
          </a:stretch>
        </p:blipFill>
        <p:spPr>
          <a:xfrm>
            <a:off x="-1" y="5149990"/>
            <a:ext cx="10041957" cy="7998720"/>
          </a:xfrm>
          <a:prstGeom prst="rect">
            <a:avLst/>
          </a:prstGeom>
        </p:spPr>
      </p:pic>
      <p:sp>
        <p:nvSpPr>
          <p:cNvPr id="23" name="TextBox 17">
            <a:extLst>
              <a:ext uri="{FF2B5EF4-FFF2-40B4-BE49-F238E27FC236}">
                <a16:creationId xmlns:a16="http://schemas.microsoft.com/office/drawing/2014/main" id="{BDFDAD59-F91C-9EAA-427C-5030DE2290E8}"/>
              </a:ext>
            </a:extLst>
          </p:cNvPr>
          <p:cNvSpPr txBox="1"/>
          <p:nvPr/>
        </p:nvSpPr>
        <p:spPr>
          <a:xfrm>
            <a:off x="2432307" y="2508928"/>
            <a:ext cx="7622608" cy="1538883"/>
          </a:xfrm>
          <a:prstGeom prst="rect">
            <a:avLst/>
          </a:prstGeom>
        </p:spPr>
        <p:txBody>
          <a:bodyPr lIns="0" tIns="0" rIns="0" bIns="0" rtlCol="0" anchor="t">
            <a:spAutoFit/>
          </a:bodyPr>
          <a:lstStyle/>
          <a:p>
            <a:pPr algn="l"/>
            <a:r>
              <a:rPr lang="en-US" sz="2000" dirty="0">
                <a:solidFill>
                  <a:srgbClr val="777775"/>
                </a:solidFill>
                <a:latin typeface="Montserrat"/>
                <a:ea typeface="Montserrat"/>
                <a:cs typeface="Montserrat"/>
                <a:sym typeface="Montserrat"/>
              </a:rPr>
              <a:t>Save time when creating a new Comp Report by using the </a:t>
            </a:r>
            <a:r>
              <a:rPr lang="en-US" sz="2000" b="1" dirty="0">
                <a:solidFill>
                  <a:srgbClr val="AA7D66"/>
                </a:solidFill>
                <a:latin typeface="Montserrat"/>
                <a:ea typeface="Montserrat"/>
                <a:cs typeface="Montserrat"/>
                <a:sym typeface="Montserrat"/>
              </a:rPr>
              <a:t>Copy Settings From </a:t>
            </a:r>
            <a:r>
              <a:rPr lang="en-US" sz="2000" dirty="0">
                <a:solidFill>
                  <a:srgbClr val="777775"/>
                </a:solidFill>
                <a:latin typeface="Montserrat"/>
                <a:ea typeface="Montserrat"/>
                <a:cs typeface="Montserrat"/>
                <a:sym typeface="Montserrat"/>
              </a:rPr>
              <a:t>button.</a:t>
            </a:r>
          </a:p>
          <a:p>
            <a:pPr algn="l"/>
            <a:endParaRPr lang="en-US" sz="2000" dirty="0">
              <a:solidFill>
                <a:srgbClr val="777775"/>
              </a:solidFill>
              <a:latin typeface="Montserrat"/>
              <a:ea typeface="Montserrat"/>
              <a:cs typeface="Montserrat"/>
              <a:sym typeface="Montserrat"/>
            </a:endParaRPr>
          </a:p>
          <a:p>
            <a:pPr algn="l"/>
            <a:r>
              <a:rPr lang="en-US" sz="2000" dirty="0">
                <a:solidFill>
                  <a:srgbClr val="777775"/>
                </a:solidFill>
                <a:latin typeface="Montserrat"/>
                <a:ea typeface="Montserrat"/>
                <a:cs typeface="Montserrat"/>
                <a:sym typeface="Montserrat"/>
              </a:rPr>
              <a:t>You can always delete unwanted rows and add new ones as needed.</a:t>
            </a:r>
          </a:p>
        </p:txBody>
      </p:sp>
      <p:pic>
        <p:nvPicPr>
          <p:cNvPr id="25" name="Picture 24">
            <a:extLst>
              <a:ext uri="{FF2B5EF4-FFF2-40B4-BE49-F238E27FC236}">
                <a16:creationId xmlns:a16="http://schemas.microsoft.com/office/drawing/2014/main" id="{64EC6341-4E04-5203-DEB9-5FDE519E869C}"/>
              </a:ext>
            </a:extLst>
          </p:cNvPr>
          <p:cNvPicPr>
            <a:picLocks noChangeAspect="1"/>
          </p:cNvPicPr>
          <p:nvPr/>
        </p:nvPicPr>
        <p:blipFill>
          <a:blip r:embed="rId3"/>
          <a:stretch>
            <a:fillRect/>
          </a:stretch>
        </p:blipFill>
        <p:spPr>
          <a:xfrm>
            <a:off x="9906000" y="7043012"/>
            <a:ext cx="5608250" cy="32439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4244</TotalTime>
  <Words>1925</Words>
  <Application>Microsoft Office PowerPoint</Application>
  <PresentationFormat>Custom</PresentationFormat>
  <Paragraphs>268</Paragraphs>
  <Slides>39</Slides>
  <Notes>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Brittany</vt:lpstr>
      <vt:lpstr>Arial</vt:lpstr>
      <vt:lpstr>Calibri</vt:lpstr>
      <vt:lpstr>Aptos</vt:lpstr>
      <vt:lpstr>Montserrat Medium</vt:lpstr>
      <vt:lpstr>Montserrat Bold</vt:lpstr>
      <vt:lpstr>Montserrat</vt:lpstr>
      <vt:lpstr>Montserrat Semi-Bold</vt:lpstr>
      <vt:lpstr>Belleza</vt:lpstr>
      <vt:lpstr>Montserrat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Modify Comparable Sales Report</dc:title>
  <cp:lastModifiedBy>Robbins, Janae</cp:lastModifiedBy>
  <cp:revision>21</cp:revision>
  <dcterms:created xsi:type="dcterms:W3CDTF">2006-08-16T00:00:00Z</dcterms:created>
  <dcterms:modified xsi:type="dcterms:W3CDTF">2024-11-07T17:02:53Z</dcterms:modified>
  <dc:identifier>DAGUq6kPdjs</dc:identifier>
</cp:coreProperties>
</file>